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8" r:id="rId3"/>
    <p:sldId id="305" r:id="rId4"/>
    <p:sldId id="304" r:id="rId5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0066"/>
    <a:srgbClr val="BBE0E3"/>
    <a:srgbClr val="FF0000"/>
    <a:srgbClr val="0000FF"/>
    <a:srgbClr val="99CCFF"/>
    <a:srgbClr val="FFFF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sw\&#48148;&#53461;%20&#54868;&#47732;\pma\sta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488407699037621E-2"/>
          <c:y val="5.1400554097404488E-2"/>
          <c:w val="0.89391579177602776"/>
          <c:h val="0.8292874028262035"/>
        </c:manualLayout>
      </c:layout>
      <c:barChart>
        <c:barDir val="col"/>
        <c:grouping val="stacked"/>
        <c:ser>
          <c:idx val="0"/>
          <c:order val="0"/>
          <c:tx>
            <c:strRef>
              <c:f>Sheet3!$D$1</c:f>
              <c:strCache>
                <c:ptCount val="1"/>
                <c:pt idx="0">
                  <c:v>User cert</c:v>
                </c:pt>
              </c:strCache>
            </c:strRef>
          </c:tx>
          <c:cat>
            <c:numRef>
              <c:f>Sheet3!$C$2:$C$15</c:f>
              <c:numCache>
                <c:formatCode>mmm/yy</c:formatCode>
                <c:ptCount val="1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</c:numCache>
            </c:numRef>
          </c:cat>
          <c:val>
            <c:numRef>
              <c:f>Sheet3!$D$2:$D$15</c:f>
              <c:numCache>
                <c:formatCode>General</c:formatCode>
                <c:ptCount val="14"/>
                <c:pt idx="0">
                  <c:v>4</c:v>
                </c:pt>
                <c:pt idx="1">
                  <c:v>27</c:v>
                </c:pt>
                <c:pt idx="2">
                  <c:v>6</c:v>
                </c:pt>
                <c:pt idx="3">
                  <c:v>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Host cert</c:v>
                </c:pt>
              </c:strCache>
            </c:strRef>
          </c:tx>
          <c:cat>
            <c:numRef>
              <c:f>Sheet3!$C$2:$C$15</c:f>
              <c:numCache>
                <c:formatCode>mmm/yy</c:formatCode>
                <c:ptCount val="1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</c:numCache>
            </c:numRef>
          </c:cat>
          <c:val>
            <c:numRef>
              <c:f>Sheet3!$E$2:$E$15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68</c:v>
                </c:pt>
                <c:pt idx="4">
                  <c:v>0</c:v>
                </c:pt>
                <c:pt idx="5">
                  <c:v>59</c:v>
                </c:pt>
                <c:pt idx="6">
                  <c:v>13</c:v>
                </c:pt>
                <c:pt idx="7">
                  <c:v>11</c:v>
                </c:pt>
                <c:pt idx="8">
                  <c:v>11</c:v>
                </c:pt>
                <c:pt idx="9">
                  <c:v>8</c:v>
                </c:pt>
                <c:pt idx="10">
                  <c:v>0</c:v>
                </c:pt>
                <c:pt idx="11">
                  <c:v>4</c:v>
                </c:pt>
                <c:pt idx="12">
                  <c:v>13</c:v>
                </c:pt>
                <c:pt idx="13">
                  <c:v>0</c:v>
                </c:pt>
              </c:numCache>
            </c:numRef>
          </c:val>
        </c:ser>
        <c:overlap val="100"/>
        <c:axId val="73311360"/>
        <c:axId val="73389568"/>
      </c:barChart>
      <c:dateAx>
        <c:axId val="73311360"/>
        <c:scaling>
          <c:orientation val="minMax"/>
        </c:scaling>
        <c:axPos val="b"/>
        <c:numFmt formatCode="mmm/yy" sourceLinked="1"/>
        <c:tickLblPos val="nextTo"/>
        <c:crossAx val="73389568"/>
        <c:crosses val="autoZero"/>
        <c:auto val="1"/>
        <c:lblOffset val="100"/>
      </c:dateAx>
      <c:valAx>
        <c:axId val="73389568"/>
        <c:scaling>
          <c:orientation val="minMax"/>
        </c:scaling>
        <c:axPos val="l"/>
        <c:majorGridlines/>
        <c:numFmt formatCode="General" sourceLinked="1"/>
        <c:tickLblPos val="nextTo"/>
        <c:crossAx val="7331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40419947506552"/>
          <c:y val="0.1107272528433946"/>
          <c:w val="0.15019313210848656"/>
          <c:h val="0.15022150268599604"/>
        </c:manualLayout>
      </c:layout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65BF29-60A2-4C4E-AD1C-ADDD327356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8896A-DCAE-4C49-8C98-CBEAC06038E4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BA6C9-E7D2-41A5-8519-3E43DDBF5F76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BA6C9-E7D2-41A5-8519-3E43DDBF5F76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FDE33-D201-4CAE-96A9-BC951C8777DC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3260725"/>
            <a:ext cx="531971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FC48D7-3034-4D18-B731-21F20B91A2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6563" y="53975"/>
            <a:ext cx="2178050" cy="59674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53975"/>
            <a:ext cx="6383338" cy="59674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01A9-3194-4B34-9C65-FA9894F74A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217F1-F053-4CE9-98D7-8E844AFEA3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CE4DB7-2FBE-4BCF-99F9-54386A7D27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9F22F-207E-4F25-BD05-6E9FCD190B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E63D92-0CD3-4107-8F03-CEE493676A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AAE2-5E1E-4B04-88F5-41D36AA76A9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6348CD-533A-4561-8CD8-9B79604E9F0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ADD074-DA59-44C2-90C2-E0CD35BEED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97B282-07DC-42E4-B1C9-EC172E72B37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it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3975"/>
            <a:ext cx="87137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94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BA50A6-5995-4508-BAD3-028A7123B376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2" name="Picture 8" descr="kist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900" y="6275388"/>
            <a:ext cx="2276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uperco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4588" y="6246813"/>
            <a:ext cx="2724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129338"/>
            <a:ext cx="9144000" cy="365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굴림" pitchFamily="50" charset="-127"/>
        <a:buChar char="▶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굴림" pitchFamily="50" charset="-127"/>
        <a:buChar char="▶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303213"/>
            <a:ext cx="7772400" cy="1470025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dirty="0">
                <a:latin typeface="Verdana" pitchFamily="34" charset="0"/>
                <a:ea typeface="SimHei" pitchFamily="2" charset="-122"/>
              </a:rPr>
              <a:t>KISTI </a:t>
            </a:r>
            <a:r>
              <a:rPr lang="en-US" altLang="ko-KR" dirty="0" smtClean="0">
                <a:latin typeface="Verdana" pitchFamily="34" charset="0"/>
                <a:ea typeface="SimHei" pitchFamily="2" charset="-122"/>
              </a:rPr>
              <a:t>Grid CA </a:t>
            </a:r>
            <a:r>
              <a:rPr lang="en-US" altLang="ko-KR" dirty="0">
                <a:latin typeface="Verdana" pitchFamily="34" charset="0"/>
                <a:ea typeface="SimHei" pitchFamily="2" charset="-122"/>
              </a:rPr>
              <a:t>Status </a:t>
            </a:r>
            <a:r>
              <a:rPr lang="en-US" altLang="ko-KR" dirty="0" smtClean="0">
                <a:latin typeface="Verdana" pitchFamily="34" charset="0"/>
                <a:ea typeface="SimHei" pitchFamily="2" charset="-122"/>
              </a:rPr>
              <a:t>Report</a:t>
            </a:r>
            <a:endParaRPr lang="en-US" altLang="ko-KR" dirty="0">
              <a:latin typeface="Verdana" pitchFamily="34" charset="0"/>
              <a:ea typeface="SimHei" pitchFamily="2" charset="-122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81813" y="4005263"/>
            <a:ext cx="5795962" cy="1511300"/>
          </a:xfrm>
          <a:noFill/>
          <a:ln/>
        </p:spPr>
        <p:txBody>
          <a:bodyPr/>
          <a:lstStyle/>
          <a:p>
            <a:r>
              <a:rPr lang="en-US" altLang="ko-KR" sz="1800" dirty="0">
                <a:solidFill>
                  <a:srgbClr val="1C1C54"/>
                </a:solidFill>
                <a:latin typeface="맑은 고딕" pitchFamily="50" charset="-127"/>
                <a:ea typeface="맑은 고딕" pitchFamily="50" charset="-127"/>
              </a:rPr>
              <a:t>KISTI Supercomputing Center</a:t>
            </a:r>
          </a:p>
          <a:p>
            <a:r>
              <a:rPr lang="en-US" altLang="ko-KR" sz="2000" dirty="0" err="1" smtClean="0">
                <a:solidFill>
                  <a:srgbClr val="1C1C54"/>
                </a:solidFill>
                <a:latin typeface="맑은 고딕" pitchFamily="50" charset="-127"/>
                <a:ea typeface="맑은 고딕" pitchFamily="50" charset="-127"/>
              </a:rPr>
              <a:t>Sangwan</a:t>
            </a:r>
            <a:r>
              <a:rPr lang="en-US" altLang="ko-KR" sz="2000" dirty="0" smtClean="0">
                <a:solidFill>
                  <a:srgbClr val="1C1C5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>
                <a:solidFill>
                  <a:srgbClr val="1C1C54"/>
                </a:solidFill>
                <a:latin typeface="맑은 고딕" pitchFamily="50" charset="-127"/>
                <a:ea typeface="맑은 고딕" pitchFamily="50" charset="-127"/>
              </a:rPr>
              <a:t>Kim (sangwan@kisti.re.kr)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11250" y="2235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r">
              <a:lnSpc>
                <a:spcPct val="130000"/>
              </a:lnSpc>
            </a:pPr>
            <a:r>
              <a:rPr lang="en-US" altLang="ko-KR" sz="1400" dirty="0" err="1" smtClean="0">
                <a:solidFill>
                  <a:schemeClr val="bg1"/>
                </a:solidFill>
                <a:latin typeface="Verdana" pitchFamily="34" charset="0"/>
              </a:rPr>
              <a:t>APGridPMA</a:t>
            </a:r>
            <a:r>
              <a:rPr lang="en-US" altLang="ko-KR" sz="1400" dirty="0" smtClean="0">
                <a:solidFill>
                  <a:schemeClr val="bg1"/>
                </a:solidFill>
                <a:latin typeface="Verdana" pitchFamily="34" charset="0"/>
              </a:rPr>
              <a:t> Meeting</a:t>
            </a:r>
          </a:p>
          <a:p>
            <a:pPr algn="r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Verdana" pitchFamily="34" charset="0"/>
              </a:rPr>
              <a:t>Mar 8, 2010</a:t>
            </a:r>
          </a:p>
          <a:p>
            <a:pPr algn="r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Verdana" pitchFamily="34" charset="0"/>
              </a:rPr>
              <a:t>Academia </a:t>
            </a:r>
            <a:r>
              <a:rPr lang="en-US" altLang="ko-KR" sz="1400" dirty="0" err="1" smtClean="0">
                <a:solidFill>
                  <a:schemeClr val="bg1"/>
                </a:solidFill>
                <a:latin typeface="Verdana" pitchFamily="34" charset="0"/>
              </a:rPr>
              <a:t>Sinica</a:t>
            </a:r>
            <a:r>
              <a:rPr lang="en-US" altLang="ko-KR" sz="1400" dirty="0" smtClean="0">
                <a:solidFill>
                  <a:schemeClr val="bg1"/>
                </a:solidFill>
                <a:latin typeface="Verdana" pitchFamily="34" charset="0"/>
              </a:rPr>
              <a:t>, Taipei, Taiwan</a:t>
            </a:r>
            <a:endParaRPr lang="en-US" altLang="ko-KR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Verdana" pitchFamily="34" charset="0"/>
                <a:ea typeface="맑은 고딕" pitchFamily="50" charset="-127"/>
              </a:rPr>
              <a:t>KISTI Grid CA Statistics</a:t>
            </a:r>
            <a:endParaRPr lang="en-US" altLang="ko-KR" dirty="0"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1831573"/>
          </a:xfrm>
          <a:noFill/>
          <a:ln/>
        </p:spPr>
        <p:txBody>
          <a:bodyPr/>
          <a:lstStyle/>
          <a:p>
            <a:r>
              <a:rPr lang="en-US" altLang="ko-KR" sz="2400" dirty="0" smtClean="0">
                <a:latin typeface="Verdana" pitchFamily="34" charset="0"/>
              </a:rPr>
              <a:t>Current Valid Certificates</a:t>
            </a:r>
          </a:p>
          <a:p>
            <a:pPr lvl="1"/>
            <a:r>
              <a:rPr lang="en-US" altLang="ko-KR" sz="2000" dirty="0" smtClean="0">
                <a:latin typeface="Verdana" pitchFamily="34" charset="0"/>
              </a:rPr>
              <a:t>User : 81</a:t>
            </a:r>
          </a:p>
          <a:p>
            <a:pPr lvl="1"/>
            <a:r>
              <a:rPr lang="en-US" altLang="ko-KR" sz="2000" dirty="0" smtClean="0">
                <a:latin typeface="Verdana" pitchFamily="34" charset="0"/>
              </a:rPr>
              <a:t>Host : 118</a:t>
            </a:r>
          </a:p>
          <a:p>
            <a:r>
              <a:rPr lang="en-US" altLang="ko-KR" sz="2400" dirty="0" smtClean="0">
                <a:latin typeface="Verdana" pitchFamily="34" charset="0"/>
              </a:rPr>
              <a:t>History of # of</a:t>
            </a:r>
            <a:r>
              <a:rPr lang="ko-KR" altLang="en-US" sz="2400" dirty="0" smtClean="0">
                <a:latin typeface="Verdana" pitchFamily="34" charset="0"/>
              </a:rPr>
              <a:t> </a:t>
            </a:r>
            <a:r>
              <a:rPr lang="en-US" altLang="ko-KR" sz="2400" dirty="0" smtClean="0">
                <a:latin typeface="Verdana" pitchFamily="34" charset="0"/>
              </a:rPr>
              <a:t>certificates issued per month</a:t>
            </a:r>
            <a:endParaRPr lang="en-US" altLang="ko-KR" sz="2400" dirty="0">
              <a:latin typeface="Verdana" pitchFamily="34" charset="0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631371" y="2669494"/>
          <a:ext cx="8077200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Verdana" pitchFamily="34" charset="0"/>
                <a:ea typeface="맑은 고딕" pitchFamily="50" charset="-127"/>
              </a:rPr>
              <a:t>KISTI Grid CA Updates and Plans</a:t>
            </a:r>
            <a:endParaRPr lang="en-US" altLang="ko-KR" dirty="0"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81074"/>
            <a:ext cx="9144000" cy="5104415"/>
          </a:xfrm>
          <a:noFill/>
          <a:ln/>
        </p:spPr>
        <p:txBody>
          <a:bodyPr/>
          <a:lstStyle/>
          <a:p>
            <a:r>
              <a:rPr lang="en-US" altLang="ko-KR" sz="2000" dirty="0" smtClean="0">
                <a:latin typeface="Verdana" pitchFamily="34" charset="0"/>
              </a:rPr>
              <a:t>Support research community</a:t>
            </a:r>
          </a:p>
          <a:p>
            <a:pPr lvl="1"/>
            <a:r>
              <a:rPr lang="en-US" altLang="ko-KR" sz="2000" dirty="0" smtClean="0">
                <a:latin typeface="Verdana" pitchFamily="34" charset="0"/>
              </a:rPr>
              <a:t>Geant4 user workshop (Feb 2010) about 30 participants from medical hospital, university, national cancer center</a:t>
            </a:r>
          </a:p>
          <a:p>
            <a:pPr lvl="1"/>
            <a:r>
              <a:rPr lang="en-US" altLang="ko-KR" sz="2000" dirty="0" smtClean="0">
                <a:latin typeface="Verdana" pitchFamily="34" charset="0"/>
              </a:rPr>
              <a:t>LIGO community (about 10 users)</a:t>
            </a:r>
          </a:p>
          <a:p>
            <a:pPr lvl="1"/>
            <a:r>
              <a:rPr lang="en-US" altLang="ko-KR" sz="1800" dirty="0" smtClean="0">
                <a:latin typeface="Verdana" pitchFamily="34" charset="0"/>
              </a:rPr>
              <a:t>Thus the users have little computer science or security background, they want easy method to get their certificates.</a:t>
            </a:r>
          </a:p>
          <a:p>
            <a:r>
              <a:rPr lang="en-US" altLang="ko-KR" sz="2000" dirty="0" smtClean="0">
                <a:latin typeface="Verdana" pitchFamily="34" charset="0"/>
              </a:rPr>
              <a:t>Plans</a:t>
            </a:r>
          </a:p>
          <a:p>
            <a:pPr lvl="1"/>
            <a:r>
              <a:rPr lang="en-US" altLang="ko-KR" sz="1800" dirty="0" smtClean="0">
                <a:latin typeface="Verdana" pitchFamily="34" charset="0"/>
              </a:rPr>
              <a:t>Upgrade the CA system</a:t>
            </a:r>
          </a:p>
          <a:p>
            <a:pPr lvl="2"/>
            <a:r>
              <a:rPr lang="en-US" altLang="ko-KR" sz="1400" dirty="0" smtClean="0">
                <a:latin typeface="Verdana" pitchFamily="34" charset="0"/>
              </a:rPr>
              <a:t>on-line subscription form</a:t>
            </a:r>
          </a:p>
          <a:p>
            <a:pPr lvl="2"/>
            <a:r>
              <a:rPr lang="en-US" altLang="ko-KR" sz="1400" dirty="0" smtClean="0">
                <a:latin typeface="Verdana" pitchFamily="34" charset="0"/>
              </a:rPr>
              <a:t>system management (strengthen backup and logging)</a:t>
            </a:r>
          </a:p>
          <a:p>
            <a:pPr lvl="1"/>
            <a:r>
              <a:rPr lang="en-US" altLang="ko-KR" sz="1800" dirty="0" smtClean="0">
                <a:latin typeface="Verdana" pitchFamily="34" charset="0"/>
              </a:rPr>
              <a:t>Vitalize RA's role</a:t>
            </a:r>
          </a:p>
          <a:p>
            <a:pPr lvl="1"/>
            <a:r>
              <a:rPr lang="en-US" altLang="ko-KR" sz="1800" dirty="0" smtClean="0">
                <a:latin typeface="Verdana" pitchFamily="34" charset="0"/>
              </a:rPr>
              <a:t>Documentation in Korean language</a:t>
            </a:r>
          </a:p>
          <a:p>
            <a:pPr lvl="1"/>
            <a:r>
              <a:rPr lang="en-US" altLang="ko-KR" sz="1800" dirty="0" smtClean="0">
                <a:latin typeface="Verdana" pitchFamily="34" charset="0"/>
              </a:rPr>
              <a:t>Client Software update for Windows 7 (now only support </a:t>
            </a:r>
            <a:r>
              <a:rPr lang="en-US" altLang="ko-KR" sz="1800" dirty="0" err="1" smtClean="0">
                <a:latin typeface="Verdana" pitchFamily="34" charset="0"/>
              </a:rPr>
              <a:t>WinXP</a:t>
            </a:r>
            <a:r>
              <a:rPr lang="en-US" altLang="ko-KR" sz="1800" dirty="0" smtClean="0">
                <a:latin typeface="Verdana" pitchFamily="34" charset="0"/>
              </a:rPr>
              <a:t> &amp; IE)</a:t>
            </a:r>
          </a:p>
          <a:p>
            <a:endParaRPr lang="en-US" altLang="ko-KR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 descr="KISTI연구소건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66" y="488809"/>
            <a:ext cx="9159766" cy="5612461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506663" y="727075"/>
            <a:ext cx="4324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7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궁서" pitchFamily="18" charset="-127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144</Words>
  <Application>Microsoft Office PowerPoint</Application>
  <PresentationFormat>화면 슬라이드 쇼(4:3)</PresentationFormat>
  <Paragraphs>28</Paragraphs>
  <Slides>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KISTI Grid CA Status Report</vt:lpstr>
      <vt:lpstr>KISTI Grid CA Statistics</vt:lpstr>
      <vt:lpstr>KISTI Grid CA Updates and Plans</vt:lpstr>
      <vt:lpstr>슬라이드 4</vt:lpstr>
    </vt:vector>
  </TitlesOfParts>
  <Company>그리드연구실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2005.01.17</dc:title>
  <dc:creator>mini</dc:creator>
  <cp:lastModifiedBy>ksw</cp:lastModifiedBy>
  <cp:revision>99</cp:revision>
  <dcterms:created xsi:type="dcterms:W3CDTF">2005-01-14T08:07:16Z</dcterms:created>
  <dcterms:modified xsi:type="dcterms:W3CDTF">2010-03-08T08:37:28Z</dcterms:modified>
</cp:coreProperties>
</file>