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04" r:id="rId3"/>
    <p:sldId id="401" r:id="rId4"/>
    <p:sldId id="406" r:id="rId5"/>
    <p:sldId id="420" r:id="rId6"/>
    <p:sldId id="421" r:id="rId7"/>
    <p:sldId id="425" r:id="rId8"/>
    <p:sldId id="426" r:id="rId9"/>
    <p:sldId id="428" r:id="rId10"/>
    <p:sldId id="429" r:id="rId11"/>
    <p:sldId id="430" r:id="rId12"/>
    <p:sldId id="423" r:id="rId13"/>
    <p:sldId id="424" r:id="rId14"/>
    <p:sldId id="427" r:id="rId15"/>
    <p:sldId id="410" r:id="rId16"/>
    <p:sldId id="418" r:id="rId17"/>
    <p:sldId id="419" r:id="rId18"/>
    <p:sldId id="411" r:id="rId19"/>
    <p:sldId id="416" r:id="rId20"/>
    <p:sldId id="383" r:id="rId21"/>
  </p:sldIdLst>
  <p:sldSz cx="9144000" cy="6858000" type="screen4x3"/>
  <p:notesSz cx="7099300" cy="10234613"/>
  <p:defaultTextStyle>
    <a:defPPr>
      <a:defRPr lang="es-ES"/>
    </a:defPPr>
    <a:lvl1pPr algn="ctr" rtl="0" fontAlgn="base">
      <a:spcBef>
        <a:spcPct val="0"/>
      </a:spcBef>
      <a:spcAft>
        <a:spcPct val="0"/>
      </a:spcAft>
      <a:defRPr sz="2000" kern="1200">
        <a:solidFill>
          <a:schemeClr val="tx1"/>
        </a:solidFill>
        <a:latin typeface="Verdana" pitchFamily="34" charset="0"/>
        <a:ea typeface="+mn-ea"/>
        <a:cs typeface="+mn-cs"/>
      </a:defRPr>
    </a:lvl1pPr>
    <a:lvl2pPr marL="457200" algn="ctr" rtl="0" fontAlgn="base">
      <a:spcBef>
        <a:spcPct val="0"/>
      </a:spcBef>
      <a:spcAft>
        <a:spcPct val="0"/>
      </a:spcAft>
      <a:defRPr sz="2000" kern="1200">
        <a:solidFill>
          <a:schemeClr val="tx1"/>
        </a:solidFill>
        <a:latin typeface="Verdana" pitchFamily="34" charset="0"/>
        <a:ea typeface="+mn-ea"/>
        <a:cs typeface="+mn-cs"/>
      </a:defRPr>
    </a:lvl2pPr>
    <a:lvl3pPr marL="914400" algn="ctr" rtl="0" fontAlgn="base">
      <a:spcBef>
        <a:spcPct val="0"/>
      </a:spcBef>
      <a:spcAft>
        <a:spcPct val="0"/>
      </a:spcAft>
      <a:defRPr sz="2000" kern="1200">
        <a:solidFill>
          <a:schemeClr val="tx1"/>
        </a:solidFill>
        <a:latin typeface="Verdana" pitchFamily="34" charset="0"/>
        <a:ea typeface="+mn-ea"/>
        <a:cs typeface="+mn-cs"/>
      </a:defRPr>
    </a:lvl3pPr>
    <a:lvl4pPr marL="1371600" algn="ctr" rtl="0" fontAlgn="base">
      <a:spcBef>
        <a:spcPct val="0"/>
      </a:spcBef>
      <a:spcAft>
        <a:spcPct val="0"/>
      </a:spcAft>
      <a:defRPr sz="2000" kern="1200">
        <a:solidFill>
          <a:schemeClr val="tx1"/>
        </a:solidFill>
        <a:latin typeface="Verdana" pitchFamily="34" charset="0"/>
        <a:ea typeface="+mn-ea"/>
        <a:cs typeface="+mn-cs"/>
      </a:defRPr>
    </a:lvl4pPr>
    <a:lvl5pPr marL="1828800" algn="ctr"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0000"/>
    <a:srgbClr val="000099"/>
    <a:srgbClr val="FFFFFF"/>
    <a:srgbClr val="F8F8F8"/>
    <a:srgbClr val="000066"/>
    <a:srgbClr val="333399"/>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95" autoAdjust="0"/>
    <p:restoredTop sz="94737" autoAdjust="0"/>
  </p:normalViewPr>
  <p:slideViewPr>
    <p:cSldViewPr snapToGrid="0">
      <p:cViewPr varScale="1">
        <p:scale>
          <a:sx n="67" d="100"/>
          <a:sy n="67" d="100"/>
        </p:scale>
        <p:origin x="-6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3"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n-GB"/>
          </a:p>
        </p:txBody>
      </p:sp>
      <p:sp>
        <p:nvSpPr>
          <p:cNvPr id="92164"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5"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5912416A-E282-4D53-A9AF-909C07926B8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47" name="Rectangle 3"/>
          <p:cNvSpPr>
            <a:spLocks noGrp="1" noChangeArrowheads="1"/>
          </p:cNvSpPr>
          <p:nvPr>
            <p:ph type="dt" idx="1"/>
          </p:nvPr>
        </p:nvSpPr>
        <p:spPr bwMode="auto">
          <a:xfrm>
            <a:off x="4024313" y="0"/>
            <a:ext cx="3074987"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s-ES"/>
          </a:p>
        </p:txBody>
      </p:sp>
      <p:sp>
        <p:nvSpPr>
          <p:cNvPr id="2867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150" name="Rectangle 6"/>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51" name="Rectangle 7"/>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F447CF99-B11B-4B28-BFA7-2EAF2FAF5264}"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F1D95D6-B770-4263-9F76-ECAE4A0A29CC}" type="slidenum">
              <a:rPr lang="es-ES" smtClean="0"/>
              <a:pPr/>
              <a:t>1</a:t>
            </a:fld>
            <a:endParaRPr lang="es-ES" smtClean="0"/>
          </a:p>
        </p:txBody>
      </p:sp>
      <p:sp>
        <p:nvSpPr>
          <p:cNvPr id="29699" name="Rectangle 2"/>
          <p:cNvSpPr>
            <a:spLocks noGrp="1" noRot="1" noChangeAspect="1" noChangeArrowheads="1" noTextEdit="1"/>
          </p:cNvSpPr>
          <p:nvPr>
            <p:ph type="sldImg"/>
          </p:nvPr>
        </p:nvSpPr>
        <p:spPr>
          <a:xfrm>
            <a:off x="993775" y="768350"/>
            <a:ext cx="5114925" cy="3836988"/>
          </a:xfrm>
          <a:solidFill>
            <a:srgbClr val="FFFFFF"/>
          </a:solidFill>
          <a:ln/>
        </p:spPr>
      </p:sp>
      <p:sp>
        <p:nvSpPr>
          <p:cNvPr id="29700" name="Rectangle 3"/>
          <p:cNvSpPr>
            <a:spLocks noGrp="1" noChangeArrowheads="1"/>
          </p:cNvSpPr>
          <p:nvPr>
            <p:ph type="body" idx="1"/>
          </p:nvPr>
        </p:nvSpPr>
        <p:spPr>
          <a:xfrm>
            <a:off x="944563" y="4859338"/>
            <a:ext cx="5208587" cy="4610100"/>
          </a:xfrm>
          <a:noFill/>
          <a:ln/>
        </p:spPr>
        <p:txBody>
          <a:bodyPr wrap="none" anchor="ct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BEB468-6BF5-44E2-B769-A2C6D61F5268}" type="slidenum">
              <a:rPr lang="en-GB" smtClean="0"/>
              <a:pPr/>
              <a:t>3</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0"/>
            <a:ext cx="9144000" cy="6858000"/>
          </a:xfrm>
          <a:prstGeom prst="rect">
            <a:avLst/>
          </a:prstGeom>
          <a:gradFill rotWithShape="0">
            <a:gsLst>
              <a:gs pos="0">
                <a:schemeClr val="hlink"/>
              </a:gs>
              <a:gs pos="100000">
                <a:srgbClr val="FFFFFF"/>
              </a:gs>
            </a:gsLst>
            <a:lin ang="5400000" scaled="1"/>
          </a:gradFill>
          <a:ln w="9525">
            <a:noFill/>
            <a:miter lim="800000"/>
            <a:headEnd/>
            <a:tailEnd/>
          </a:ln>
          <a:effectLst/>
        </p:spPr>
        <p:txBody>
          <a:bodyPr wrap="none" anchor="ctr"/>
          <a:lstStyle/>
          <a:p>
            <a:pPr>
              <a:defRPr/>
            </a:pPr>
            <a:endParaRPr lang="en-US"/>
          </a:p>
        </p:txBody>
      </p:sp>
      <p:pic>
        <p:nvPicPr>
          <p:cNvPr id="4" name="Picture 18" descr="eugridpma-02v03"/>
          <p:cNvPicPr>
            <a:picLocks noChangeAspect="1" noChangeArrowheads="1"/>
          </p:cNvPicPr>
          <p:nvPr/>
        </p:nvPicPr>
        <p:blipFill>
          <a:blip r:embed="rId2"/>
          <a:srcRect/>
          <a:stretch>
            <a:fillRect/>
          </a:stretch>
        </p:blipFill>
        <p:spPr bwMode="auto">
          <a:xfrm>
            <a:off x="1541463" y="550863"/>
            <a:ext cx="6024562" cy="2560637"/>
          </a:xfrm>
          <a:prstGeom prst="rect">
            <a:avLst/>
          </a:prstGeom>
          <a:noFill/>
          <a:ln w="9525">
            <a:noFill/>
            <a:miter lim="800000"/>
            <a:headEnd/>
            <a:tailEnd/>
          </a:ln>
        </p:spPr>
      </p:pic>
      <p:sp>
        <p:nvSpPr>
          <p:cNvPr id="4113" name="Rectangle 17"/>
          <p:cNvSpPr>
            <a:spLocks noGrp="1" noChangeArrowheads="1"/>
          </p:cNvSpPr>
          <p:nvPr>
            <p:ph type="ctrTitle" sz="quarter"/>
          </p:nvPr>
        </p:nvSpPr>
        <p:spPr>
          <a:xfrm>
            <a:off x="685800" y="3810000"/>
            <a:ext cx="7772400" cy="2514600"/>
          </a:xfrm>
          <a:noFill/>
        </p:spPr>
        <p:txBody>
          <a:bodyPr lIns="91440" tIns="45720" rIns="91440" bIns="45720"/>
          <a:lstStyle>
            <a:lvl1pPr algn="ctr">
              <a:defRPr sz="4000"/>
            </a:lvl1pPr>
          </a:lstStyle>
          <a:p>
            <a:r>
              <a:rPr lang="en-GB"/>
              <a:t>Haga clic para modificar el estilo de título del patrón</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52400"/>
            <a:ext cx="2011362"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881688"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295400"/>
            <a:ext cx="3943350"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3950" y="1295400"/>
            <a:ext cx="3944938"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eugridpma.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2057400"/>
          </a:xfrm>
          <a:prstGeom prst="rect">
            <a:avLst/>
          </a:prstGeom>
          <a:gradFill rotWithShape="0">
            <a:gsLst>
              <a:gs pos="0">
                <a:schemeClr val="hlink"/>
              </a:gs>
              <a:gs pos="100000">
                <a:srgbClr val="FFFFFF"/>
              </a:gs>
            </a:gsLst>
            <a:lin ang="5400000" scaled="1"/>
          </a:gradFill>
          <a:ln w="9525">
            <a:noFill/>
            <a:miter lim="800000"/>
            <a:headEnd/>
            <a:tailEnd/>
          </a:ln>
          <a:effectLst/>
        </p:spPr>
        <p:txBody>
          <a:bodyPr wrap="none" anchor="ctr"/>
          <a:lstStyle/>
          <a:p>
            <a:pPr>
              <a:defRPr/>
            </a:pPr>
            <a:endParaRPr lang="en-US"/>
          </a:p>
        </p:txBody>
      </p:sp>
      <p:pic>
        <p:nvPicPr>
          <p:cNvPr id="1027" name="Picture 20" descr="eugridpma-02v03trozo2"/>
          <p:cNvPicPr>
            <a:picLocks noChangeAspect="1" noChangeArrowheads="1"/>
          </p:cNvPicPr>
          <p:nvPr/>
        </p:nvPicPr>
        <p:blipFill>
          <a:blip r:embed="rId13"/>
          <a:srcRect/>
          <a:stretch>
            <a:fillRect/>
          </a:stretch>
        </p:blipFill>
        <p:spPr bwMode="auto">
          <a:xfrm>
            <a:off x="7267575" y="1905000"/>
            <a:ext cx="1876425" cy="4019550"/>
          </a:xfrm>
          <a:prstGeom prst="rect">
            <a:avLst/>
          </a:prstGeom>
          <a:noFill/>
          <a:ln w="9525">
            <a:noFill/>
            <a:miter lim="800000"/>
            <a:headEnd/>
            <a:tailEnd/>
          </a:ln>
        </p:spPr>
      </p:pic>
      <p:grpSp>
        <p:nvGrpSpPr>
          <p:cNvPr id="1028" name="Group 9"/>
          <p:cNvGrpSpPr>
            <a:grpSpLocks/>
          </p:cNvGrpSpPr>
          <p:nvPr/>
        </p:nvGrpSpPr>
        <p:grpSpPr bwMode="auto">
          <a:xfrm>
            <a:off x="5259388" y="6597650"/>
            <a:ext cx="3629025" cy="260350"/>
            <a:chOff x="3648" y="4156"/>
            <a:chExt cx="1951" cy="164"/>
          </a:xfrm>
        </p:grpSpPr>
        <p:sp>
          <p:nvSpPr>
            <p:cNvPr id="1034" name="AutoShape 10"/>
            <p:cNvSpPr>
              <a:spLocks noChangeArrowheads="1"/>
            </p:cNvSpPr>
            <p:nvPr/>
          </p:nvSpPr>
          <p:spPr bwMode="auto">
            <a:xfrm>
              <a:off x="3648" y="4156"/>
              <a:ext cx="1951" cy="164"/>
            </a:xfrm>
            <a:prstGeom prst="roundRect">
              <a:avLst>
                <a:gd name="adj" fmla="val 606"/>
              </a:avLst>
            </a:prstGeom>
            <a:noFill/>
            <a:ln w="9525">
              <a:noFill/>
              <a:round/>
              <a:headEnd/>
              <a:tailEnd/>
            </a:ln>
          </p:spPr>
          <p:txBody>
            <a:bodyPr wrap="none" anchor="ctr"/>
            <a:lstStyle/>
            <a:p>
              <a:pPr>
                <a:defRPr/>
              </a:pPr>
              <a:endParaRPr lang="en-US"/>
            </a:p>
          </p:txBody>
        </p:sp>
        <p:sp>
          <p:nvSpPr>
            <p:cNvPr id="1035" name="Text Box 11"/>
            <p:cNvSpPr txBox="1">
              <a:spLocks noChangeArrowheads="1"/>
            </p:cNvSpPr>
            <p:nvPr/>
          </p:nvSpPr>
          <p:spPr bwMode="auto">
            <a:xfrm>
              <a:off x="3648" y="4156"/>
              <a:ext cx="1951" cy="105"/>
            </a:xfrm>
            <a:prstGeom prst="rect">
              <a:avLst/>
            </a:prstGeom>
            <a:noFill/>
            <a:ln w="9525">
              <a:noFill/>
              <a:miter lim="800000"/>
              <a:headEnd/>
              <a:tailEnd/>
            </a:ln>
          </p:spPr>
          <p:txBody>
            <a:bodyPr lIns="0" tIns="0" rIns="0" bIns="0">
              <a:spAutoFit/>
            </a:bodyPr>
            <a:lstStyle/>
            <a:p>
              <a:pPr algn="r" eaLnBrk="0" hangingPunct="0">
                <a:lnSpc>
                  <a:spcPct val="9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smtClean="0">
                  <a:solidFill>
                    <a:srgbClr val="8C8274"/>
                  </a:solidFill>
                  <a:latin typeface="Lucida Sans" pitchFamily="34" charset="0"/>
                </a:rPr>
                <a:t>OGF25 IGTF Work shop– Mar 2009 </a:t>
              </a:r>
              <a:r>
                <a:rPr lang="en-GB" sz="1200" dirty="0">
                  <a:solidFill>
                    <a:srgbClr val="8C8274"/>
                  </a:solidFill>
                  <a:latin typeface="Lucida Sans" pitchFamily="34" charset="0"/>
                </a:rPr>
                <a:t>- </a:t>
              </a:r>
              <a:fld id="{6C7C44ED-0C97-4216-861F-F0541DDA0AD4}" type="slidenum">
                <a:rPr lang="en-GB" sz="1200">
                  <a:solidFill>
                    <a:srgbClr val="8C8274"/>
                  </a:solidFill>
                  <a:latin typeface="Lucida Sans" pitchFamily="34" charset="0"/>
                </a:rPr>
                <a:pPr algn="r" eaLnBrk="0" hangingPunct="0">
                  <a:lnSpc>
                    <a:spcPct val="9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GB" sz="1200" dirty="0">
                <a:solidFill>
                  <a:srgbClr val="8C8274"/>
                </a:solidFill>
                <a:latin typeface="Lucida Sans" pitchFamily="34" charset="0"/>
              </a:endParaRPr>
            </a:p>
          </p:txBody>
        </p:sp>
      </p:grpSp>
      <p:grpSp>
        <p:nvGrpSpPr>
          <p:cNvPr id="1029" name="Group 12"/>
          <p:cNvGrpSpPr>
            <a:grpSpLocks/>
          </p:cNvGrpSpPr>
          <p:nvPr/>
        </p:nvGrpSpPr>
        <p:grpSpPr bwMode="auto">
          <a:xfrm>
            <a:off x="1219200" y="6596063"/>
            <a:ext cx="3886200" cy="261937"/>
            <a:chOff x="834" y="4155"/>
            <a:chExt cx="2766" cy="165"/>
          </a:xfrm>
        </p:grpSpPr>
        <p:sp>
          <p:nvSpPr>
            <p:cNvPr id="1037" name="AutoShape 13"/>
            <p:cNvSpPr>
              <a:spLocks noChangeArrowheads="1"/>
            </p:cNvSpPr>
            <p:nvPr/>
          </p:nvSpPr>
          <p:spPr bwMode="auto">
            <a:xfrm>
              <a:off x="834" y="4155"/>
              <a:ext cx="2766" cy="165"/>
            </a:xfrm>
            <a:prstGeom prst="roundRect">
              <a:avLst>
                <a:gd name="adj" fmla="val 606"/>
              </a:avLst>
            </a:prstGeom>
            <a:noFill/>
            <a:ln w="9525">
              <a:noFill/>
              <a:round/>
              <a:headEnd/>
              <a:tailEnd/>
            </a:ln>
          </p:spPr>
          <p:txBody>
            <a:bodyPr wrap="none" anchor="ctr"/>
            <a:lstStyle/>
            <a:p>
              <a:pPr>
                <a:defRPr/>
              </a:pPr>
              <a:endParaRPr lang="en-US"/>
            </a:p>
          </p:txBody>
        </p:sp>
        <p:sp>
          <p:nvSpPr>
            <p:cNvPr id="1038" name="Text Box 14"/>
            <p:cNvSpPr txBox="1">
              <a:spLocks noChangeArrowheads="1"/>
            </p:cNvSpPr>
            <p:nvPr/>
          </p:nvSpPr>
          <p:spPr bwMode="auto">
            <a:xfrm>
              <a:off x="834" y="4155"/>
              <a:ext cx="2766" cy="105"/>
            </a:xfrm>
            <a:prstGeom prst="rect">
              <a:avLst/>
            </a:prstGeom>
            <a:noFill/>
            <a:ln w="9525">
              <a:noFill/>
              <a:miter lim="800000"/>
              <a:headEnd/>
              <a:tailEnd/>
            </a:ln>
          </p:spPr>
          <p:txBody>
            <a:bodyPr lIns="0" tIns="0" rIns="0" bIns="0">
              <a:spAutoFit/>
            </a:bodyPr>
            <a:lstStyle/>
            <a:p>
              <a:pPr algn="l" eaLnBrk="0" hangingPunct="0">
                <a:lnSpc>
                  <a:spcPct val="9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a:solidFill>
                    <a:srgbClr val="8C8274"/>
                  </a:solidFill>
                  <a:latin typeface="Lucida Sans" pitchFamily="34" charset="0"/>
                </a:rPr>
                <a:t>David </a:t>
              </a:r>
              <a:r>
                <a:rPr lang="en-GB" sz="1200" dirty="0" err="1">
                  <a:solidFill>
                    <a:srgbClr val="8C8274"/>
                  </a:solidFill>
                  <a:latin typeface="Lucida Sans" pitchFamily="34" charset="0"/>
                </a:rPr>
                <a:t>Groep</a:t>
              </a:r>
              <a:r>
                <a:rPr lang="en-GB" sz="1200" dirty="0">
                  <a:solidFill>
                    <a:srgbClr val="8C8274"/>
                  </a:solidFill>
                  <a:latin typeface="Lucida Sans" pitchFamily="34" charset="0"/>
                </a:rPr>
                <a:t> – davidg@eugridpma.org</a:t>
              </a:r>
              <a:endParaRPr lang="en-GB" sz="1200" dirty="0">
                <a:solidFill>
                  <a:srgbClr val="048284"/>
                </a:solidFill>
                <a:latin typeface="Lucida Sans" pitchFamily="34" charset="0"/>
                <a:hlinkClick r:id="rId14"/>
              </a:endParaRPr>
            </a:p>
          </p:txBody>
        </p:sp>
      </p:grpSp>
      <p:sp>
        <p:nvSpPr>
          <p:cNvPr id="1030" name="Rectangle 15"/>
          <p:cNvSpPr>
            <a:spLocks noGrp="1" noChangeArrowheads="1"/>
          </p:cNvSpPr>
          <p:nvPr>
            <p:ph type="title"/>
          </p:nvPr>
        </p:nvSpPr>
        <p:spPr bwMode="auto">
          <a:xfrm>
            <a:off x="838200" y="152400"/>
            <a:ext cx="8045450" cy="8794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31" name="Rectangle 16"/>
          <p:cNvSpPr>
            <a:spLocks noGrp="1" noChangeArrowheads="1"/>
          </p:cNvSpPr>
          <p:nvPr>
            <p:ph type="body" idx="1"/>
          </p:nvPr>
        </p:nvSpPr>
        <p:spPr bwMode="auto">
          <a:xfrm>
            <a:off x="838200" y="1295400"/>
            <a:ext cx="8040688" cy="51689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2" name="Picture 21" descr="eugridpma-02v02"/>
          <p:cNvPicPr>
            <a:picLocks noChangeAspect="1" noChangeArrowheads="1"/>
          </p:cNvPicPr>
          <p:nvPr/>
        </p:nvPicPr>
        <p:blipFill>
          <a:blip r:embed="rId15"/>
          <a:srcRect/>
          <a:stretch>
            <a:fillRect/>
          </a:stretch>
        </p:blipFill>
        <p:spPr bwMode="auto">
          <a:xfrm>
            <a:off x="76200" y="6356350"/>
            <a:ext cx="990600" cy="427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spd="med"/>
  <p:hf hdr="0" ftr="0" dt="0"/>
  <p:txStyles>
    <p:titleStyle>
      <a:lvl1pPr algn="l" rtl="0" eaLnBrk="0" fontAlgn="base" hangingPunct="0">
        <a:spcBef>
          <a:spcPct val="0"/>
        </a:spcBef>
        <a:spcAft>
          <a:spcPct val="0"/>
        </a:spcAft>
        <a:defRPr sz="3000" b="1">
          <a:solidFill>
            <a:srgbClr val="000066"/>
          </a:solidFill>
          <a:latin typeface="+mj-lt"/>
          <a:ea typeface="+mj-ea"/>
          <a:cs typeface="+mj-cs"/>
        </a:defRPr>
      </a:lvl1pPr>
      <a:lvl2pPr algn="l" rtl="0" eaLnBrk="0" fontAlgn="base" hangingPunct="0">
        <a:spcBef>
          <a:spcPct val="0"/>
        </a:spcBef>
        <a:spcAft>
          <a:spcPct val="0"/>
        </a:spcAft>
        <a:defRPr sz="3000" b="1">
          <a:solidFill>
            <a:srgbClr val="000066"/>
          </a:solidFill>
          <a:latin typeface="Lucida Sans" pitchFamily="34" charset="0"/>
        </a:defRPr>
      </a:lvl2pPr>
      <a:lvl3pPr algn="l" rtl="0" eaLnBrk="0" fontAlgn="base" hangingPunct="0">
        <a:spcBef>
          <a:spcPct val="0"/>
        </a:spcBef>
        <a:spcAft>
          <a:spcPct val="0"/>
        </a:spcAft>
        <a:defRPr sz="3000" b="1">
          <a:solidFill>
            <a:srgbClr val="000066"/>
          </a:solidFill>
          <a:latin typeface="Lucida Sans" pitchFamily="34" charset="0"/>
        </a:defRPr>
      </a:lvl3pPr>
      <a:lvl4pPr algn="l" rtl="0" eaLnBrk="0" fontAlgn="base" hangingPunct="0">
        <a:spcBef>
          <a:spcPct val="0"/>
        </a:spcBef>
        <a:spcAft>
          <a:spcPct val="0"/>
        </a:spcAft>
        <a:defRPr sz="3000" b="1">
          <a:solidFill>
            <a:srgbClr val="000066"/>
          </a:solidFill>
          <a:latin typeface="Lucida Sans" pitchFamily="34" charset="0"/>
        </a:defRPr>
      </a:lvl4pPr>
      <a:lvl5pPr algn="l" rtl="0" eaLnBrk="0" fontAlgn="base" hangingPunct="0">
        <a:spcBef>
          <a:spcPct val="0"/>
        </a:spcBef>
        <a:spcAft>
          <a:spcPct val="0"/>
        </a:spcAft>
        <a:defRPr sz="3000" b="1">
          <a:solidFill>
            <a:srgbClr val="000066"/>
          </a:solidFill>
          <a:latin typeface="Lucida Sans" pitchFamily="34" charset="0"/>
        </a:defRPr>
      </a:lvl5pPr>
      <a:lvl6pPr marL="457200" algn="l" rtl="0" fontAlgn="base">
        <a:spcBef>
          <a:spcPct val="0"/>
        </a:spcBef>
        <a:spcAft>
          <a:spcPct val="0"/>
        </a:spcAft>
        <a:defRPr sz="3000" b="1">
          <a:solidFill>
            <a:srgbClr val="000066"/>
          </a:solidFill>
          <a:latin typeface="Lucida Sans" pitchFamily="34" charset="0"/>
        </a:defRPr>
      </a:lvl6pPr>
      <a:lvl7pPr marL="914400" algn="l" rtl="0" fontAlgn="base">
        <a:spcBef>
          <a:spcPct val="0"/>
        </a:spcBef>
        <a:spcAft>
          <a:spcPct val="0"/>
        </a:spcAft>
        <a:defRPr sz="3000" b="1">
          <a:solidFill>
            <a:srgbClr val="000066"/>
          </a:solidFill>
          <a:latin typeface="Lucida Sans" pitchFamily="34" charset="0"/>
        </a:defRPr>
      </a:lvl7pPr>
      <a:lvl8pPr marL="1371600" algn="l" rtl="0" fontAlgn="base">
        <a:spcBef>
          <a:spcPct val="0"/>
        </a:spcBef>
        <a:spcAft>
          <a:spcPct val="0"/>
        </a:spcAft>
        <a:defRPr sz="3000" b="1">
          <a:solidFill>
            <a:srgbClr val="000066"/>
          </a:solidFill>
          <a:latin typeface="Lucida Sans" pitchFamily="34" charset="0"/>
        </a:defRPr>
      </a:lvl8pPr>
      <a:lvl9pPr marL="1828800" algn="l" rtl="0" fontAlgn="base">
        <a:spcBef>
          <a:spcPct val="0"/>
        </a:spcBef>
        <a:spcAft>
          <a:spcPct val="0"/>
        </a:spcAft>
        <a:defRPr sz="3000" b="1">
          <a:solidFill>
            <a:srgbClr val="000066"/>
          </a:solidFill>
          <a:latin typeface="Lucida Sans" pitchFamily="34" charset="0"/>
        </a:defRPr>
      </a:lvl9pPr>
    </p:titleStyle>
    <p:bodyStyle>
      <a:lvl1pPr marL="342900" indent="-342900" algn="l" rtl="0" eaLnBrk="0" fontAlgn="base" hangingPunct="0">
        <a:spcBef>
          <a:spcPct val="20000"/>
        </a:spcBef>
        <a:spcAft>
          <a:spcPct val="0"/>
        </a:spcAft>
        <a:buFont typeface="Symbol" pitchFamily="18" charset="2"/>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itchFamily="18" charset="2"/>
        <a:buChar char="·"/>
        <a:defRPr sz="2000">
          <a:solidFill>
            <a:srgbClr val="000066"/>
          </a:solidFill>
          <a:latin typeface="+mn-lt"/>
        </a:defRPr>
      </a:lvl2pPr>
      <a:lvl3pPr marL="1143000" indent="-228600" algn="l" rtl="0" eaLnBrk="0" fontAlgn="base" hangingPunct="0">
        <a:spcBef>
          <a:spcPct val="20000"/>
        </a:spcBef>
        <a:spcAft>
          <a:spcPct val="0"/>
        </a:spcAft>
        <a:buFont typeface="Symbol" pitchFamily="18" charset="2"/>
        <a:buChar char="·"/>
        <a:defRPr sz="2400">
          <a:solidFill>
            <a:srgbClr val="000066"/>
          </a:solidFill>
          <a:latin typeface="+mn-lt"/>
        </a:defRPr>
      </a:lvl3pPr>
      <a:lvl4pPr marL="1600200" indent="-228600" algn="l" rtl="0" eaLnBrk="0" fontAlgn="base" hangingPunct="0">
        <a:spcBef>
          <a:spcPct val="20000"/>
        </a:spcBef>
        <a:spcAft>
          <a:spcPct val="0"/>
        </a:spcAft>
        <a:buClr>
          <a:schemeClr val="bg2"/>
        </a:buClr>
        <a:buFont typeface="Symbol" pitchFamily="18" charset="2"/>
        <a:buChar char="·"/>
        <a:defRPr sz="1600">
          <a:solidFill>
            <a:srgbClr val="000066"/>
          </a:solidFill>
          <a:latin typeface="+mn-lt"/>
        </a:defRPr>
      </a:lvl4pPr>
      <a:lvl5pPr marL="2057400" indent="-228600" algn="l" rtl="0" eaLnBrk="0" fontAlgn="base" hangingPunct="0">
        <a:spcBef>
          <a:spcPct val="20000"/>
        </a:spcBef>
        <a:spcAft>
          <a:spcPct val="0"/>
        </a:spcAft>
        <a:buFont typeface="Symbol" pitchFamily="18" charset="2"/>
        <a:buChar char="·"/>
        <a:defRPr sz="1600">
          <a:solidFill>
            <a:srgbClr val="000066"/>
          </a:solidFill>
          <a:latin typeface="+mn-lt"/>
        </a:defRPr>
      </a:lvl5pPr>
      <a:lvl6pPr marL="2514600" indent="-228600" algn="l" rtl="0" fontAlgn="base">
        <a:spcBef>
          <a:spcPct val="20000"/>
        </a:spcBef>
        <a:spcAft>
          <a:spcPct val="0"/>
        </a:spcAft>
        <a:buFont typeface="Symbol" pitchFamily="18" charset="2"/>
        <a:buChar char="·"/>
        <a:defRPr sz="1600">
          <a:solidFill>
            <a:srgbClr val="000066"/>
          </a:solidFill>
          <a:latin typeface="+mn-lt"/>
        </a:defRPr>
      </a:lvl6pPr>
      <a:lvl7pPr marL="2971800" indent="-228600" algn="l" rtl="0" fontAlgn="base">
        <a:spcBef>
          <a:spcPct val="20000"/>
        </a:spcBef>
        <a:spcAft>
          <a:spcPct val="0"/>
        </a:spcAft>
        <a:buFont typeface="Symbol" pitchFamily="18" charset="2"/>
        <a:buChar char="·"/>
        <a:defRPr sz="1600">
          <a:solidFill>
            <a:srgbClr val="000066"/>
          </a:solidFill>
          <a:latin typeface="+mn-lt"/>
        </a:defRPr>
      </a:lvl7pPr>
      <a:lvl8pPr marL="3429000" indent="-228600" algn="l" rtl="0" fontAlgn="base">
        <a:spcBef>
          <a:spcPct val="20000"/>
        </a:spcBef>
        <a:spcAft>
          <a:spcPct val="0"/>
        </a:spcAft>
        <a:buFont typeface="Symbol" pitchFamily="18" charset="2"/>
        <a:buChar char="·"/>
        <a:defRPr sz="1600">
          <a:solidFill>
            <a:srgbClr val="000066"/>
          </a:solidFill>
          <a:latin typeface="+mn-lt"/>
        </a:defRPr>
      </a:lvl8pPr>
      <a:lvl9pPr marL="3886200" indent="-228600" algn="l" rtl="0" fontAlgn="base">
        <a:spcBef>
          <a:spcPct val="20000"/>
        </a:spcBef>
        <a:spcAft>
          <a:spcPct val="0"/>
        </a:spcAft>
        <a:buFont typeface="Symbol" pitchFamily="18" charset="2"/>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Slide2.sldx"/></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55625" y="3376613"/>
            <a:ext cx="8067675" cy="3128962"/>
          </a:xfrm>
        </p:spPr>
        <p:txBody>
          <a:bodyPr/>
          <a:lstStyle/>
          <a:p>
            <a:pPr eaLnBrk="1" hangingPunct="1"/>
            <a:r>
              <a:rPr lang="en-US" dirty="0" smtClean="0">
                <a:solidFill>
                  <a:srgbClr val="990000"/>
                </a:solidFill>
              </a:rPr>
              <a:t>Updates from the </a:t>
            </a:r>
            <a:br>
              <a:rPr lang="en-US" dirty="0" smtClean="0">
                <a:solidFill>
                  <a:srgbClr val="990000"/>
                </a:solidFill>
              </a:rPr>
            </a:br>
            <a:r>
              <a:rPr lang="en-US" dirty="0" smtClean="0">
                <a:solidFill>
                  <a:srgbClr val="990000"/>
                </a:solidFill>
              </a:rPr>
              <a:t>EUGridPMA</a:t>
            </a:r>
            <a:r>
              <a:rPr lang="en-US" dirty="0" smtClean="0"/>
              <a:t/>
            </a:r>
            <a:br>
              <a:rPr lang="en-US" dirty="0" smtClean="0"/>
            </a:br>
            <a:r>
              <a:rPr lang="en-US" dirty="0" smtClean="0"/>
              <a:t/>
            </a:r>
            <a:br>
              <a:rPr lang="en-US" dirty="0" smtClean="0"/>
            </a:br>
            <a:r>
              <a:rPr lang="en-US" sz="2000" dirty="0" smtClean="0"/>
              <a:t>David Groep, </a:t>
            </a:r>
            <a:r>
              <a:rPr lang="en-US" sz="2000" dirty="0" smtClean="0"/>
              <a:t>Apr 20</a:t>
            </a:r>
            <a:r>
              <a:rPr lang="en-US" sz="2000" baseline="30000" dirty="0" smtClean="0"/>
              <a:t>th</a:t>
            </a:r>
            <a:r>
              <a:rPr lang="en-US" sz="2000" dirty="0" smtClean="0"/>
              <a:t>, </a:t>
            </a:r>
            <a:r>
              <a:rPr lang="en-US" sz="2000" dirty="0" smtClean="0"/>
              <a:t>2009</a:t>
            </a:r>
            <a:endParaRPr lang="en-GB" sz="1800" b="0"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the ‘harder’ requirements</a:t>
            </a:r>
            <a:endParaRPr lang="en-US" dirty="0"/>
          </a:p>
        </p:txBody>
      </p:sp>
      <p:sp>
        <p:nvSpPr>
          <p:cNvPr id="3" name="Content Placeholder 2"/>
          <p:cNvSpPr>
            <a:spLocks noGrp="1"/>
          </p:cNvSpPr>
          <p:nvPr>
            <p:ph idx="1"/>
          </p:nvPr>
        </p:nvSpPr>
        <p:spPr/>
        <p:txBody>
          <a:bodyPr/>
          <a:lstStyle/>
          <a:p>
            <a:r>
              <a:rPr lang="en-US" dirty="0" smtClean="0"/>
              <a:t>How to protect against re-use of federation login and password (on e.g. Wiki’s, web sites, ISP mail)?</a:t>
            </a:r>
          </a:p>
          <a:p>
            <a:pPr lvl="1"/>
            <a:r>
              <a:rPr lang="en-US" dirty="0" smtClean="0"/>
              <a:t>The ‘second attribute’ is either privacy sensitive, or not standard across all </a:t>
            </a:r>
            <a:r>
              <a:rPr lang="en-US" dirty="0" err="1" smtClean="0"/>
              <a:t>IdPs</a:t>
            </a:r>
            <a:r>
              <a:rPr lang="en-US" dirty="0" smtClean="0"/>
              <a:t>, or difficult to collect</a:t>
            </a:r>
          </a:p>
          <a:p>
            <a:r>
              <a:rPr lang="en-US" dirty="0" smtClean="0"/>
              <a:t>Handling revocation</a:t>
            </a:r>
          </a:p>
          <a:p>
            <a:pPr lvl="1"/>
            <a:r>
              <a:rPr lang="en-US" dirty="0" smtClean="0"/>
              <a:t>The CA is ‘just a service provider’, and the </a:t>
            </a:r>
            <a:r>
              <a:rPr lang="en-US" dirty="0" err="1" smtClean="0"/>
              <a:t>IdP</a:t>
            </a:r>
            <a:r>
              <a:rPr lang="en-US" dirty="0" smtClean="0"/>
              <a:t> does not know about the issued </a:t>
            </a:r>
            <a:r>
              <a:rPr lang="en-US" dirty="0" err="1" smtClean="0"/>
              <a:t>certs</a:t>
            </a:r>
            <a:r>
              <a:rPr lang="en-US" dirty="0" smtClean="0"/>
              <a:t> per se</a:t>
            </a:r>
          </a:p>
          <a:p>
            <a:pPr lvl="1"/>
            <a:r>
              <a:rPr lang="en-US" dirty="0" smtClean="0"/>
              <a:t>Even single sign-out is already difficult</a:t>
            </a:r>
          </a:p>
          <a:p>
            <a:r>
              <a:rPr lang="en-US" dirty="0" smtClean="0"/>
              <a:t>Assurance level at the </a:t>
            </a:r>
            <a:r>
              <a:rPr lang="en-US" dirty="0" err="1" smtClean="0"/>
              <a:t>IdP</a:t>
            </a:r>
            <a:endParaRPr lang="en-US" dirty="0" smtClean="0"/>
          </a:p>
          <a:p>
            <a:pPr lvl="1"/>
            <a:r>
              <a:rPr lang="en-US" dirty="0" smtClean="0"/>
              <a:t>The CA SP is usually the first ‘high-</a:t>
            </a:r>
            <a:r>
              <a:rPr lang="en-US" dirty="0" err="1" smtClean="0"/>
              <a:t>LoA</a:t>
            </a:r>
            <a:r>
              <a:rPr lang="en-US" dirty="0" smtClean="0"/>
              <a:t>’ application</a:t>
            </a:r>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for discussion</a:t>
            </a:r>
            <a:endParaRPr lang="en-GB" dirty="0"/>
          </a:p>
        </p:txBody>
      </p:sp>
      <p:sp>
        <p:nvSpPr>
          <p:cNvPr id="3" name="Content Placeholder 2"/>
          <p:cNvSpPr>
            <a:spLocks noGrp="1"/>
          </p:cNvSpPr>
          <p:nvPr>
            <p:ph idx="1"/>
          </p:nvPr>
        </p:nvSpPr>
        <p:spPr>
          <a:xfrm>
            <a:off x="457200" y="1142984"/>
            <a:ext cx="8229600" cy="4768850"/>
          </a:xfrm>
        </p:spPr>
        <p:txBody>
          <a:bodyPr/>
          <a:lstStyle/>
          <a:p>
            <a:r>
              <a:rPr lang="en-US" dirty="0" smtClean="0"/>
              <a:t>MICS profile has ambiguous text in 4.4:</a:t>
            </a:r>
          </a:p>
          <a:p>
            <a:pPr marL="722313">
              <a:buNone/>
            </a:pPr>
            <a:r>
              <a:rPr lang="en-US" sz="2400" i="1" dirty="0" smtClean="0"/>
              <a:t>	</a:t>
            </a:r>
            <a:r>
              <a:rPr lang="en-US" sz="2000" i="1" dirty="0" smtClean="0"/>
              <a:t>“The </a:t>
            </a:r>
            <a:r>
              <a:rPr lang="en-US" sz="2000" i="1" dirty="0" err="1" smtClean="0"/>
              <a:t>IdM</a:t>
            </a:r>
            <a:r>
              <a:rPr lang="en-US" sz="2000" i="1" dirty="0" smtClean="0"/>
              <a:t> manager must suspend or revoke authentication if member data changes or the traceability to the person is lost. Suspension or revocation must last until identity is updated and confirmed according to </a:t>
            </a:r>
            <a:r>
              <a:rPr lang="en-US" sz="2000" i="1" dirty="0" err="1" smtClean="0"/>
              <a:t>IdM</a:t>
            </a:r>
            <a:r>
              <a:rPr lang="en-US" sz="2000" i="1" dirty="0" smtClean="0"/>
              <a:t> policies.”</a:t>
            </a:r>
          </a:p>
          <a:p>
            <a:pPr lvl="1"/>
            <a:r>
              <a:rPr lang="en-US" dirty="0" smtClean="0">
                <a:solidFill>
                  <a:prstClr val="black"/>
                </a:solidFill>
              </a:rPr>
              <a:t>What was meant? We hope:</a:t>
            </a:r>
          </a:p>
          <a:p>
            <a:pPr marL="722313">
              <a:buNone/>
            </a:pPr>
            <a:r>
              <a:rPr lang="en-US" sz="2000" i="1" dirty="0" smtClean="0">
                <a:solidFill>
                  <a:prstClr val="black"/>
                </a:solidFill>
              </a:rPr>
              <a:t>	“...must suspend or revoke the possibility of authentication to the </a:t>
            </a:r>
            <a:r>
              <a:rPr lang="en-US" sz="2000" i="1" dirty="0" err="1" smtClean="0">
                <a:solidFill>
                  <a:prstClr val="black"/>
                </a:solidFill>
              </a:rPr>
              <a:t>IdM</a:t>
            </a:r>
            <a:r>
              <a:rPr lang="en-US" sz="2000" i="1" dirty="0" smtClean="0">
                <a:solidFill>
                  <a:prstClr val="black"/>
                </a:solidFill>
              </a:rPr>
              <a:t> by the member if the member data ...” </a:t>
            </a:r>
          </a:p>
          <a:p>
            <a:r>
              <a:rPr lang="en-US" dirty="0" smtClean="0">
                <a:solidFill>
                  <a:prstClr val="black"/>
                </a:solidFill>
              </a:rPr>
              <a:t>Second authentication attribute?</a:t>
            </a:r>
          </a:p>
          <a:p>
            <a:pPr lvl="1"/>
            <a:r>
              <a:rPr lang="en-US" dirty="0" smtClean="0">
                <a:solidFill>
                  <a:prstClr val="black"/>
                </a:solidFill>
              </a:rPr>
              <a:t>Introduced to protect again login data re-use elsewhere</a:t>
            </a:r>
          </a:p>
          <a:p>
            <a:pPr lvl="1"/>
            <a:r>
              <a:rPr lang="en-US" dirty="0" smtClean="0">
                <a:solidFill>
                  <a:prstClr val="black"/>
                </a:solidFill>
              </a:rPr>
              <a:t>In worded as “MAY”</a:t>
            </a:r>
          </a:p>
          <a:p>
            <a:pPr lvl="1"/>
            <a:r>
              <a:rPr lang="en-US" dirty="0" smtClean="0">
                <a:solidFill>
                  <a:prstClr val="black"/>
                </a:solidFill>
              </a:rPr>
              <a:t>Compensatory controls in place, e.g. password policy and use of credential to protect ‘valuable’ </a:t>
            </a:r>
            <a:r>
              <a:rPr lang="en-US" dirty="0" smtClean="0">
                <a:solidFill>
                  <a:prstClr val="black"/>
                </a:solidFill>
              </a:rPr>
              <a:t>stuff </a:t>
            </a:r>
            <a:br>
              <a:rPr lang="en-US" dirty="0" smtClean="0">
                <a:solidFill>
                  <a:prstClr val="black"/>
                </a:solidFill>
              </a:rPr>
            </a:br>
            <a:r>
              <a:rPr lang="en-US" dirty="0" smtClean="0">
                <a:solidFill>
                  <a:prstClr val="black"/>
                </a:solidFill>
              </a:rPr>
              <a:t>– should be good enough</a:t>
            </a:r>
            <a:endParaRPr lang="en-US" dirty="0" smtClean="0">
              <a:solidFill>
                <a:prstClr val="black"/>
              </a:solidFill>
            </a:endParaRPr>
          </a:p>
          <a:p>
            <a:endParaRPr lang="en-US" dirty="0" smtClean="0">
              <a:solidFill>
                <a:prstClr val="black"/>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Home\davidg\Projects-misc\ISGC2009\multi-federation.gif"/>
          <p:cNvPicPr>
            <a:picLocks noChangeAspect="1" noChangeArrowheads="1"/>
          </p:cNvPicPr>
          <p:nvPr/>
        </p:nvPicPr>
        <p:blipFill>
          <a:blip r:embed="rId2"/>
          <a:srcRect/>
          <a:stretch>
            <a:fillRect/>
          </a:stretch>
        </p:blipFill>
        <p:spPr bwMode="auto">
          <a:xfrm>
            <a:off x="6643702" y="2428860"/>
            <a:ext cx="2428892" cy="1695141"/>
          </a:xfrm>
          <a:prstGeom prst="rect">
            <a:avLst/>
          </a:prstGeom>
          <a:noFill/>
        </p:spPr>
      </p:pic>
      <p:sp>
        <p:nvSpPr>
          <p:cNvPr id="2" name="Title 1"/>
          <p:cNvSpPr>
            <a:spLocks noGrp="1"/>
          </p:cNvSpPr>
          <p:nvPr>
            <p:ph type="title"/>
          </p:nvPr>
        </p:nvSpPr>
        <p:spPr/>
        <p:txBody>
          <a:bodyPr/>
          <a:lstStyle/>
          <a:p>
            <a:r>
              <a:rPr lang="en-US" dirty="0" smtClean="0"/>
              <a:t>New: TERENA Grid CA Service</a:t>
            </a:r>
            <a:endParaRPr lang="en-US" dirty="0"/>
          </a:p>
        </p:txBody>
      </p:sp>
      <p:sp>
        <p:nvSpPr>
          <p:cNvPr id="3" name="Content Placeholder 2"/>
          <p:cNvSpPr>
            <a:spLocks noGrp="1"/>
          </p:cNvSpPr>
          <p:nvPr>
            <p:ph idx="1"/>
          </p:nvPr>
        </p:nvSpPr>
        <p:spPr>
          <a:xfrm>
            <a:off x="457200" y="1357313"/>
            <a:ext cx="8686800" cy="4768850"/>
          </a:xfrm>
        </p:spPr>
        <p:txBody>
          <a:bodyPr/>
          <a:lstStyle/>
          <a:p>
            <a:r>
              <a:rPr lang="en-US" dirty="0" smtClean="0"/>
              <a:t>Initial partners: </a:t>
            </a:r>
            <a:br>
              <a:rPr lang="en-US" dirty="0" smtClean="0"/>
            </a:br>
            <a:r>
              <a:rPr lang="en-US" dirty="0" smtClean="0"/>
              <a:t>FEIDE, </a:t>
            </a:r>
            <a:r>
              <a:rPr lang="en-US" dirty="0" err="1" smtClean="0"/>
              <a:t>SURFfederatie</a:t>
            </a:r>
            <a:r>
              <a:rPr lang="en-US" dirty="0" smtClean="0"/>
              <a:t>, HAKA, WAYF, </a:t>
            </a:r>
            <a:r>
              <a:rPr lang="en-US" dirty="0" err="1" smtClean="0"/>
              <a:t>Swamid</a:t>
            </a:r>
            <a:r>
              <a:rPr lang="en-US" dirty="0" smtClean="0"/>
              <a:t>, </a:t>
            </a:r>
            <a:r>
              <a:rPr lang="en-US" dirty="0" smtClean="0"/>
              <a:t>TERENA</a:t>
            </a:r>
            <a:br>
              <a:rPr lang="en-US" dirty="0" smtClean="0"/>
            </a:br>
            <a:r>
              <a:rPr lang="en-US" dirty="0" smtClean="0"/>
              <a:t>(replaces DutchGrid and </a:t>
            </a:r>
            <a:r>
              <a:rPr lang="en-US" dirty="0" err="1" smtClean="0"/>
              <a:t>NorduGrid</a:t>
            </a:r>
            <a:r>
              <a:rPr lang="en-US" dirty="0" smtClean="0"/>
              <a:t> CAs)</a:t>
            </a:r>
            <a:endParaRPr lang="en-US" dirty="0" smtClean="0"/>
          </a:p>
          <a:p>
            <a:pPr>
              <a:buNone/>
            </a:pPr>
            <a:endParaRPr lang="en-US" dirty="0" smtClean="0"/>
          </a:p>
          <a:p>
            <a:r>
              <a:rPr lang="en-US" dirty="0" smtClean="0"/>
              <a:t>Trans-national, cross-federation service</a:t>
            </a:r>
          </a:p>
          <a:p>
            <a:pPr lvl="1"/>
            <a:r>
              <a:rPr lang="en-US" dirty="0" smtClean="0"/>
              <a:t>But not (yet) confederated</a:t>
            </a:r>
          </a:p>
          <a:p>
            <a:pPr lvl="1"/>
            <a:endParaRPr lang="en-US" dirty="0" smtClean="0"/>
          </a:p>
          <a:p>
            <a:pPr lvl="1"/>
            <a:endParaRPr lang="en-US" dirty="0" smtClean="0"/>
          </a:p>
          <a:p>
            <a:r>
              <a:rPr lang="en-US" dirty="0" smtClean="0"/>
              <a:t>How many SLCS/MICS CAs does Europe need ?</a:t>
            </a:r>
          </a:p>
          <a:p>
            <a:pPr lvl="1"/>
            <a:r>
              <a:rPr lang="en-US" dirty="0" smtClean="0"/>
              <a:t>Consolidate operational PKI skills in one place</a:t>
            </a:r>
          </a:p>
          <a:p>
            <a:pPr lvl="1"/>
            <a:r>
              <a:rPr lang="en-US" dirty="0" smtClean="0"/>
              <a:t>Better sustainability, in line with the European trend</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Home\davidg\Projects-misc\ISGC2009\map-europe-federated-CAs.gif"/>
          <p:cNvPicPr>
            <a:picLocks noChangeAspect="1" noChangeArrowheads="1"/>
          </p:cNvPicPr>
          <p:nvPr/>
        </p:nvPicPr>
        <p:blipFill>
          <a:blip r:embed="rId2"/>
          <a:srcRect/>
          <a:stretch>
            <a:fillRect/>
          </a:stretch>
        </p:blipFill>
        <p:spPr bwMode="auto">
          <a:xfrm>
            <a:off x="2352637" y="1518251"/>
            <a:ext cx="6719957" cy="5196897"/>
          </a:xfrm>
          <a:prstGeom prst="rect">
            <a:avLst/>
          </a:prstGeom>
          <a:noFill/>
          <a:effectLst>
            <a:glow rad="101600">
              <a:srgbClr val="0070C0">
                <a:alpha val="60000"/>
              </a:srgbClr>
            </a:glow>
          </a:effectLst>
        </p:spPr>
      </p:pic>
      <p:sp>
        <p:nvSpPr>
          <p:cNvPr id="2" name="Title 1"/>
          <p:cNvSpPr>
            <a:spLocks noGrp="1"/>
          </p:cNvSpPr>
          <p:nvPr>
            <p:ph type="title"/>
          </p:nvPr>
        </p:nvSpPr>
        <p:spPr/>
        <p:txBody>
          <a:bodyPr/>
          <a:lstStyle/>
          <a:p>
            <a:r>
              <a:rPr lang="en-GB" dirty="0" smtClean="0"/>
              <a:t>Federated CAs in Europe</a:t>
            </a:r>
            <a:endParaRPr lang="en-GB" dirty="0"/>
          </a:p>
        </p:txBody>
      </p:sp>
      <p:sp>
        <p:nvSpPr>
          <p:cNvPr id="3" name="Content Placeholder 2"/>
          <p:cNvSpPr>
            <a:spLocks noGrp="1"/>
          </p:cNvSpPr>
          <p:nvPr>
            <p:ph idx="1"/>
          </p:nvPr>
        </p:nvSpPr>
        <p:spPr>
          <a:xfrm>
            <a:off x="357158" y="1214422"/>
            <a:ext cx="4114800" cy="1785935"/>
          </a:xfrm>
        </p:spPr>
        <p:txBody>
          <a:bodyPr/>
          <a:lstStyle/>
          <a:p>
            <a:pPr>
              <a:buFont typeface="Wingdings 2" pitchFamily="18" charset="2"/>
              <a:buChar char=""/>
            </a:pPr>
            <a:r>
              <a:rPr lang="en-GB" dirty="0" smtClean="0"/>
              <a:t>SWITCH: May 2007</a:t>
            </a:r>
          </a:p>
          <a:p>
            <a:r>
              <a:rPr lang="en-GB" dirty="0" smtClean="0"/>
              <a:t>TERENA: May 2009?</a:t>
            </a:r>
          </a:p>
          <a:p>
            <a:r>
              <a:rPr lang="en-GB" dirty="0" smtClean="0"/>
              <a:t>CESNET: May 2009?</a:t>
            </a:r>
            <a:endParaRPr lang="en-GB"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Auditing progress</a:t>
            </a:r>
            <a:endParaRPr lang="en-GB" dirty="0"/>
          </a:p>
        </p:txBody>
      </p:sp>
      <p:sp>
        <p:nvSpPr>
          <p:cNvPr id="3" name="Content Placeholder 2"/>
          <p:cNvSpPr>
            <a:spLocks noGrp="1"/>
          </p:cNvSpPr>
          <p:nvPr>
            <p:ph idx="1"/>
          </p:nvPr>
        </p:nvSpPr>
        <p:spPr/>
        <p:txBody>
          <a:bodyPr/>
          <a:lstStyle/>
          <a:p>
            <a:r>
              <a:rPr lang="en-GB" dirty="0" smtClean="0"/>
              <a:t>Based on the Audit Guidelines by Yoshio</a:t>
            </a:r>
          </a:p>
          <a:p>
            <a:r>
              <a:rPr lang="en-GB" dirty="0" smtClean="0"/>
              <a:t>Require every 2-3 years for each CA:</a:t>
            </a:r>
          </a:p>
          <a:p>
            <a:pPr lvl="1"/>
            <a:r>
              <a:rPr lang="en-GB" i="1" dirty="0" smtClean="0"/>
              <a:t>self-audit </a:t>
            </a:r>
            <a:r>
              <a:rPr lang="en-GB" dirty="0" smtClean="0"/>
              <a:t>based on these guidelines</a:t>
            </a:r>
          </a:p>
          <a:p>
            <a:pPr lvl="1"/>
            <a:r>
              <a:rPr lang="en-GB" dirty="0" smtClean="0"/>
              <a:t>present a summary to the PMA at large</a:t>
            </a:r>
          </a:p>
          <a:p>
            <a:pPr lvl="1"/>
            <a:r>
              <a:rPr lang="en-GB" dirty="0" smtClean="0"/>
              <a:t>gets peer-reviewed in depth by assigned reviewers</a:t>
            </a:r>
          </a:p>
          <a:p>
            <a:endParaRPr lang="en-GB" dirty="0" smtClean="0"/>
          </a:p>
          <a:p>
            <a:r>
              <a:rPr lang="en-GB" dirty="0" smtClean="0"/>
              <a:t>Process is well under way</a:t>
            </a:r>
          </a:p>
          <a:p>
            <a:pPr lvl="1"/>
            <a:r>
              <a:rPr lang="en-GB" dirty="0" smtClean="0"/>
              <a:t>3-5 presentations at each meeting</a:t>
            </a:r>
          </a:p>
          <a:p>
            <a:pPr lvl="1"/>
            <a:r>
              <a:rPr lang="en-GB" dirty="0" smtClean="0"/>
              <a:t>Self-audits are typically quite self-critical and thorough</a:t>
            </a:r>
          </a:p>
          <a:p>
            <a:pPr lvl="1"/>
            <a:r>
              <a:rPr lang="en-GB" dirty="0" smtClean="0"/>
              <a:t>Peer-reviewing of them is, however, not progressing as quickly as it should</a:t>
            </a:r>
            <a:br>
              <a:rPr lang="en-GB" dirty="0" smtClean="0"/>
            </a:br>
            <a:r>
              <a:rPr lang="en-GB" i="1" dirty="0" smtClean="0"/>
              <a:t>but recommendations are implemented regardless</a:t>
            </a:r>
            <a:endParaRPr lang="en-GB" dirty="0" smtClean="0"/>
          </a:p>
          <a:p>
            <a:r>
              <a:rPr lang="en-GB" dirty="0" smtClean="0"/>
              <a:t>Status and </a:t>
            </a:r>
            <a:r>
              <a:rPr lang="en-US" dirty="0" smtClean="0"/>
              <a:t>‘age’ of audit is PMA-viewable </a:t>
            </a:r>
            <a:r>
              <a:rPr lang="en-US" dirty="0" smtClean="0">
                <a:sym typeface="Wingdings" pitchFamily="2" charset="2"/>
              </a:rPr>
              <a:t></a:t>
            </a:r>
            <a:endParaRPr lang="en-GB" dirty="0" smtClean="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Guidelines documents and policies</a:t>
            </a:r>
            <a:endParaRPr lang="en-US" dirty="0" smtClean="0"/>
          </a:p>
        </p:txBody>
      </p:sp>
      <p:sp>
        <p:nvSpPr>
          <p:cNvPr id="18435" name="Content Placeholder 2"/>
          <p:cNvSpPr>
            <a:spLocks noGrp="1"/>
          </p:cNvSpPr>
          <p:nvPr>
            <p:ph idx="1"/>
          </p:nvPr>
        </p:nvSpPr>
        <p:spPr/>
        <p:txBody>
          <a:bodyPr/>
          <a:lstStyle/>
          <a:p>
            <a:pPr eaLnBrk="1" hangingPunct="1"/>
            <a:endParaRPr lang="en-GB" dirty="0" smtClean="0"/>
          </a:p>
          <a:p>
            <a:pPr eaLnBrk="1" hangingPunct="1"/>
            <a:r>
              <a:rPr lang="en-GB" dirty="0" smtClean="0"/>
              <a:t>Robot </a:t>
            </a:r>
            <a:r>
              <a:rPr lang="en-GB" dirty="0" smtClean="0"/>
              <a:t>certificate</a:t>
            </a:r>
          </a:p>
          <a:p>
            <a:pPr lvl="1" eaLnBrk="1" hangingPunct="1"/>
            <a:r>
              <a:rPr lang="en-US" i="1" dirty="0" smtClean="0"/>
              <a:t>popularity of robot </a:t>
            </a:r>
            <a:r>
              <a:rPr lang="en-US" i="1" dirty="0" err="1" smtClean="0"/>
              <a:t>certs</a:t>
            </a:r>
            <a:r>
              <a:rPr lang="en-US" i="1" dirty="0" smtClean="0"/>
              <a:t> growing rapidly – action needed</a:t>
            </a:r>
            <a:endParaRPr lang="en-GB" dirty="0" smtClean="0"/>
          </a:p>
          <a:p>
            <a:pPr lvl="1" eaLnBrk="1" hangingPunct="1"/>
            <a:r>
              <a:rPr lang="en-GB" dirty="0" smtClean="0"/>
              <a:t>pre-requisite for portal policies in EGEE and many NGIs</a:t>
            </a:r>
          </a:p>
          <a:p>
            <a:pPr lvl="1" eaLnBrk="1" hangingPunct="1"/>
            <a:r>
              <a:rPr lang="en-GB" dirty="0" smtClean="0"/>
              <a:t>issued on a hardware token – cheap, safe and easy</a:t>
            </a:r>
            <a:endParaRPr lang="en-US" dirty="0" smtClean="0"/>
          </a:p>
          <a:p>
            <a:pPr>
              <a:buFont typeface="Symbol" pitchFamily="18" charset="2"/>
              <a:buNone/>
            </a:pPr>
            <a:endParaRPr lang="en-US" sz="2000" dirty="0" smtClean="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Using OIDs for decision making</a:t>
            </a:r>
            <a:endParaRPr lang="en-US" dirty="0" smtClean="0"/>
          </a:p>
        </p:txBody>
      </p:sp>
      <p:sp>
        <p:nvSpPr>
          <p:cNvPr id="20483" name="Content Placeholder 2"/>
          <p:cNvSpPr>
            <a:spLocks noGrp="1"/>
          </p:cNvSpPr>
          <p:nvPr>
            <p:ph idx="1"/>
          </p:nvPr>
        </p:nvSpPr>
        <p:spPr/>
        <p:txBody>
          <a:bodyPr/>
          <a:lstStyle/>
          <a:p>
            <a:r>
              <a:rPr lang="en-US" dirty="0" smtClean="0"/>
              <a:t>Add more OIDs to your end-entity </a:t>
            </a:r>
            <a:r>
              <a:rPr lang="en-US" dirty="0" err="1" smtClean="0"/>
              <a:t>certs</a:t>
            </a:r>
            <a:endParaRPr lang="en-US" dirty="0" smtClean="0"/>
          </a:p>
          <a:p>
            <a:pPr lvl="1"/>
            <a:r>
              <a:rPr lang="en-US" dirty="0" smtClean="0"/>
              <a:t>At least the OID corresponding to the profile</a:t>
            </a:r>
          </a:p>
          <a:p>
            <a:pPr lvl="1"/>
            <a:r>
              <a:rPr lang="en-US" dirty="0" smtClean="0"/>
              <a:t>More OIDs from 1SCPs that match</a:t>
            </a:r>
          </a:p>
          <a:p>
            <a:pPr>
              <a:buFont typeface="Symbol" pitchFamily="18" charset="2"/>
              <a:buNone/>
            </a:pPr>
            <a:endParaRPr lang="en-US" dirty="0" smtClean="0"/>
          </a:p>
          <a:p>
            <a:r>
              <a:rPr lang="en-US" dirty="0" smtClean="0"/>
              <a:t>And more 1SCPs OIDs are being assigned</a:t>
            </a:r>
          </a:p>
          <a:p>
            <a:pPr lvl="1"/>
            <a:r>
              <a:rPr lang="en-US" dirty="0" smtClean="0"/>
              <a:t>Already there: </a:t>
            </a:r>
            <a:br>
              <a:rPr lang="en-US" dirty="0" smtClean="0"/>
            </a:br>
            <a:r>
              <a:rPr lang="en-US" dirty="0" smtClean="0"/>
              <a:t>‘private key is held on a token’</a:t>
            </a:r>
            <a:br>
              <a:rPr lang="en-US" dirty="0" smtClean="0"/>
            </a:br>
            <a:r>
              <a:rPr lang="en-US" dirty="0" smtClean="0"/>
              <a:t>‘I was F2F identity-vetted’</a:t>
            </a:r>
            <a:br>
              <a:rPr lang="en-US" dirty="0" smtClean="0"/>
            </a:br>
            <a:r>
              <a:rPr lang="en-US" dirty="0" smtClean="0"/>
              <a:t>‘I was </a:t>
            </a:r>
            <a:r>
              <a:rPr lang="en-US" dirty="0" err="1" smtClean="0"/>
              <a:t>vetter</a:t>
            </a:r>
            <a:r>
              <a:rPr lang="en-US" dirty="0" smtClean="0"/>
              <a:t> through a TTP’</a:t>
            </a:r>
          </a:p>
          <a:p>
            <a:pPr lvl="1"/>
            <a:endParaRPr lang="en-US" dirty="0" smtClean="0"/>
          </a:p>
          <a:p>
            <a:pPr lvl="1"/>
            <a:r>
              <a:rPr lang="en-US" dirty="0" smtClean="0"/>
              <a:t>New: </a:t>
            </a:r>
            <a:br>
              <a:rPr lang="en-US" dirty="0" smtClean="0"/>
            </a:br>
            <a:r>
              <a:rPr lang="en-US" dirty="0" smtClean="0"/>
              <a:t>‘I am a Robot/automated client’, </a:t>
            </a:r>
            <a:br>
              <a:rPr lang="en-US" dirty="0" smtClean="0"/>
            </a:br>
            <a:r>
              <a:rPr lang="en-US" dirty="0" smtClean="0"/>
              <a:t>‘I an a server/host cert’</a:t>
            </a:r>
          </a:p>
          <a:p>
            <a:endParaRPr lang="en-US" sz="2800" dirty="0" smtClean="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Credential Repositories</a:t>
            </a:r>
            <a:endParaRPr lang="en-GB" dirty="0"/>
          </a:p>
        </p:txBody>
      </p:sp>
      <p:sp>
        <p:nvSpPr>
          <p:cNvPr id="3" name="Content Placeholder 2"/>
          <p:cNvSpPr>
            <a:spLocks noGrp="1"/>
          </p:cNvSpPr>
          <p:nvPr>
            <p:ph idx="1"/>
          </p:nvPr>
        </p:nvSpPr>
        <p:spPr/>
        <p:txBody>
          <a:bodyPr/>
          <a:lstStyle/>
          <a:p>
            <a:pPr>
              <a:buNone/>
            </a:pPr>
            <a:r>
              <a:rPr lang="en-US" sz="2000" dirty="0" smtClean="0"/>
              <a:t>The ‘virtual smart card’ concept is back again!</a:t>
            </a:r>
          </a:p>
          <a:p>
            <a:pPr>
              <a:buNone/>
            </a:pPr>
            <a:endParaRPr lang="en-US" sz="2000" dirty="0" smtClean="0"/>
          </a:p>
          <a:p>
            <a:r>
              <a:rPr lang="en-US" sz="2000" dirty="0" smtClean="0"/>
              <a:t>Credential </a:t>
            </a:r>
            <a:r>
              <a:rPr lang="en-US" sz="2000" dirty="0" smtClean="0"/>
              <a:t>repository guidelines</a:t>
            </a:r>
          </a:p>
          <a:p>
            <a:pPr lvl="1"/>
            <a:r>
              <a:rPr lang="en-US" sz="1800" dirty="0" smtClean="0"/>
              <a:t>Risks, solutions, and the dissemination thereof is lacking</a:t>
            </a:r>
          </a:p>
          <a:p>
            <a:pPr lvl="1"/>
            <a:r>
              <a:rPr lang="en-US" sz="1800" dirty="0" smtClean="0"/>
              <a:t>Quick-scan of some </a:t>
            </a:r>
            <a:r>
              <a:rPr lang="en-US" sz="1800" dirty="0" err="1" smtClean="0"/>
              <a:t>MyProxy</a:t>
            </a:r>
            <a:r>
              <a:rPr lang="en-US" sz="1800" dirty="0" smtClean="0"/>
              <a:t> stores </a:t>
            </a:r>
            <a:r>
              <a:rPr lang="en-US" sz="1800" dirty="0" err="1" smtClean="0"/>
              <a:t>reveales</a:t>
            </a:r>
            <a:r>
              <a:rPr lang="en-US" sz="1800" dirty="0" smtClean="0"/>
              <a:t> ‘interesting’ things</a:t>
            </a:r>
          </a:p>
          <a:p>
            <a:pPr lvl="1"/>
            <a:r>
              <a:rPr lang="en-US" sz="1800" dirty="0" smtClean="0"/>
              <a:t>Guidelines may help – especially for ‘trusted’ credential stores operated by the NGIs (or other persistent infrastructures</a:t>
            </a:r>
            <a:r>
              <a:rPr lang="en-US" sz="1800" dirty="0" smtClean="0"/>
              <a:t>)</a:t>
            </a:r>
          </a:p>
          <a:p>
            <a:pPr lvl="1">
              <a:buNone/>
            </a:pPr>
            <a:endParaRPr lang="en-US" sz="1800" dirty="0" smtClean="0"/>
          </a:p>
          <a:p>
            <a:r>
              <a:rPr lang="en-US" sz="2000" dirty="0" smtClean="0"/>
              <a:t>Discussed in Oct 2008, back on the agenda in Zurich</a:t>
            </a:r>
          </a:p>
          <a:p>
            <a:pPr lvl="1"/>
            <a:r>
              <a:rPr lang="en-US" sz="1800" dirty="0" smtClean="0"/>
              <a:t>Is it necessary to store long term credentials?</a:t>
            </a:r>
          </a:p>
          <a:p>
            <a:pPr lvl="1"/>
            <a:r>
              <a:rPr lang="en-US" sz="1800" dirty="0" smtClean="0"/>
              <a:t>If so, can a well operated repository be considered equivalent, or even better, than user held private keys? Like a ‘virtual smart card’</a:t>
            </a:r>
          </a:p>
          <a:p>
            <a:pPr lvl="1"/>
            <a:r>
              <a:rPr lang="en-US" sz="1800" dirty="0" smtClean="0"/>
              <a:t>If so, there should be strict policies and audits of such a repository!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IGTF Release Process and Web</a:t>
            </a:r>
          </a:p>
        </p:txBody>
      </p:sp>
      <p:sp>
        <p:nvSpPr>
          <p:cNvPr id="25603" name="Content Placeholder 2"/>
          <p:cNvSpPr>
            <a:spLocks noGrp="1"/>
          </p:cNvSpPr>
          <p:nvPr>
            <p:ph idx="1"/>
          </p:nvPr>
        </p:nvSpPr>
        <p:spPr/>
        <p:txBody>
          <a:bodyPr/>
          <a:lstStyle/>
          <a:p>
            <a:r>
              <a:rPr lang="en-US" dirty="0" smtClean="0"/>
              <a:t>Release Process</a:t>
            </a:r>
          </a:p>
          <a:p>
            <a:pPr lvl="1"/>
            <a:r>
              <a:rPr lang="en-US" dirty="0" smtClean="0"/>
              <a:t>Releases moved to (preferably) Monday or Tuesday</a:t>
            </a:r>
          </a:p>
          <a:p>
            <a:pPr lvl="1"/>
            <a:r>
              <a:rPr lang="en-US" dirty="0" smtClean="0"/>
              <a:t>More documentation of the process still needed</a:t>
            </a:r>
          </a:p>
          <a:p>
            <a:pPr lvl="1"/>
            <a:r>
              <a:rPr lang="en-US" dirty="0" smtClean="0"/>
              <a:t>More checks are now built into the process (</a:t>
            </a:r>
            <a:r>
              <a:rPr lang="en-US" dirty="0" err="1" smtClean="0"/>
              <a:t>Debian</a:t>
            </a:r>
            <a:r>
              <a:rPr lang="en-US" dirty="0" smtClean="0"/>
              <a:t>!)</a:t>
            </a:r>
          </a:p>
          <a:p>
            <a:pPr lvl="1">
              <a:buFont typeface="Symbol" pitchFamily="18" charset="2"/>
              <a:buNone/>
            </a:pPr>
            <a:r>
              <a:rPr lang="en-US" dirty="0" smtClean="0"/>
              <a:t>End use:	</a:t>
            </a:r>
            <a:r>
              <a:rPr lang="en-US" b="1" dirty="0" smtClean="0">
                <a:solidFill>
                  <a:srgbClr val="C00000"/>
                </a:solidFill>
              </a:rPr>
              <a:t>https://dist.eugridpma.info/distribution</a:t>
            </a:r>
          </a:p>
          <a:p>
            <a:pPr lvl="1">
              <a:buFont typeface="Symbol" pitchFamily="18" charset="2"/>
              <a:buNone/>
            </a:pPr>
            <a:r>
              <a:rPr lang="en-US" b="1" dirty="0" smtClean="0">
                <a:solidFill>
                  <a:srgbClr val="C00000"/>
                </a:solidFill>
              </a:rPr>
              <a:t>			https://www.apgridpma.org/distribution</a:t>
            </a:r>
          </a:p>
          <a:p>
            <a:pPr lvl="1">
              <a:buFont typeface="Symbol" pitchFamily="18" charset="2"/>
              <a:buNone/>
            </a:pPr>
            <a:r>
              <a:rPr lang="en-US" i="1" dirty="0" err="1" smtClean="0"/>
              <a:t>EUgridPMA</a:t>
            </a:r>
            <a:r>
              <a:rPr lang="en-US" i="1" dirty="0" smtClean="0"/>
              <a:t> site has off-site warm spare – </a:t>
            </a:r>
            <a:br>
              <a:rPr lang="en-US" i="1" dirty="0" smtClean="0"/>
            </a:br>
            <a:r>
              <a:rPr lang="en-US" i="1" dirty="0" smtClean="0"/>
              <a:t>which wil</a:t>
            </a:r>
            <a:r>
              <a:rPr lang="en-US" i="1" dirty="0" smtClean="0"/>
              <a:t>l be used in July-August  during building change</a:t>
            </a:r>
            <a:endParaRPr lang="en-US" i="1" dirty="0" smtClean="0"/>
          </a:p>
          <a:p>
            <a:pPr lvl="1">
              <a:buFont typeface="Symbol" pitchFamily="18" charset="2"/>
              <a:buNone/>
            </a:pPr>
            <a:endParaRPr lang="en-US" dirty="0" smtClean="0"/>
          </a:p>
          <a:p>
            <a:r>
              <a:rPr lang="en-US" dirty="0" smtClean="0"/>
              <a:t>Monitoring and alarms</a:t>
            </a:r>
          </a:p>
          <a:p>
            <a:pPr lvl="1"/>
            <a:r>
              <a:rPr lang="en-US" dirty="0" err="1" smtClean="0"/>
              <a:t>Nagios</a:t>
            </a:r>
            <a:r>
              <a:rPr lang="en-US" dirty="0" smtClean="0"/>
              <a:t>: </a:t>
            </a:r>
            <a:r>
              <a:rPr lang="en-US" b="1" dirty="0" smtClean="0">
                <a:solidFill>
                  <a:srgbClr val="C00000"/>
                </a:solidFill>
              </a:rPr>
              <a:t>http://signet-ca.ijs.si/nagios/</a:t>
            </a:r>
            <a:r>
              <a:rPr lang="en-US" dirty="0" smtClean="0"/>
              <a:t> (guest/guest</a:t>
            </a:r>
            <a:r>
              <a:rPr lang="en-US" dirty="0" smtClean="0"/>
              <a:t>)</a:t>
            </a:r>
          </a:p>
          <a:p>
            <a:pPr lvl="1"/>
            <a:r>
              <a:rPr lang="en-US" dirty="0" smtClean="0"/>
              <a:t>Similar setup by Yoshio</a:t>
            </a:r>
            <a:endParaRPr lang="en-US" dirty="0" smtClean="0"/>
          </a:p>
          <a:p>
            <a:pPr lvl="1"/>
            <a:r>
              <a:rPr lang="en-US" dirty="0" smtClean="0"/>
              <a:t>PMA Distribution Warnings by email 4 times/day</a:t>
            </a:r>
          </a:p>
          <a:p>
            <a:pPr lvl="1"/>
            <a:r>
              <a:rPr lang="en-US" i="1" dirty="0" smtClean="0"/>
              <a:t>It helps, but reaction to the warnings is down again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Changes to the IGTF Charter</a:t>
            </a:r>
          </a:p>
        </p:txBody>
      </p:sp>
      <p:sp>
        <p:nvSpPr>
          <p:cNvPr id="26627" name="Content Placeholder 2"/>
          <p:cNvSpPr>
            <a:spLocks noGrp="1"/>
          </p:cNvSpPr>
          <p:nvPr>
            <p:ph idx="1"/>
          </p:nvPr>
        </p:nvSpPr>
        <p:spPr/>
        <p:txBody>
          <a:bodyPr/>
          <a:lstStyle/>
          <a:p>
            <a:r>
              <a:rPr lang="en-US" dirty="0" smtClean="0"/>
              <a:t>Proposal on namespace management</a:t>
            </a:r>
          </a:p>
          <a:p>
            <a:r>
              <a:rPr lang="en-US" dirty="0" smtClean="0"/>
              <a:t>See special presentation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Updates </a:t>
            </a:r>
            <a:r>
              <a:rPr lang="en-US" dirty="0" smtClean="0"/>
              <a:t>from the EUGridPMA</a:t>
            </a:r>
            <a:endParaRPr lang="en-US" dirty="0" smtClean="0"/>
          </a:p>
        </p:txBody>
      </p:sp>
      <p:sp>
        <p:nvSpPr>
          <p:cNvPr id="14339" name="Content Placeholder 2"/>
          <p:cNvSpPr>
            <a:spLocks noGrp="1"/>
          </p:cNvSpPr>
          <p:nvPr>
            <p:ph idx="1"/>
          </p:nvPr>
        </p:nvSpPr>
        <p:spPr/>
        <p:txBody>
          <a:bodyPr/>
          <a:lstStyle/>
          <a:p>
            <a:r>
              <a:rPr lang="en-US" dirty="0" smtClean="0"/>
              <a:t>Towards </a:t>
            </a:r>
            <a:r>
              <a:rPr lang="en-US" dirty="0" smtClean="0"/>
              <a:t>even more EMEA coverage</a:t>
            </a:r>
          </a:p>
          <a:p>
            <a:r>
              <a:rPr lang="en-US" dirty="0" smtClean="0"/>
              <a:t>Authorization Operations WG</a:t>
            </a:r>
          </a:p>
          <a:p>
            <a:r>
              <a:rPr lang="en-US" dirty="0" smtClean="0"/>
              <a:t>Novel CA architectures</a:t>
            </a:r>
          </a:p>
          <a:p>
            <a:pPr lvl="1"/>
            <a:r>
              <a:rPr lang="en-US" dirty="0" smtClean="0"/>
              <a:t>Federation-backed SLCS-MICS CAs</a:t>
            </a:r>
          </a:p>
          <a:p>
            <a:pPr lvl="1"/>
            <a:r>
              <a:rPr lang="en-US" dirty="0" smtClean="0"/>
              <a:t>Cross-national </a:t>
            </a:r>
            <a:r>
              <a:rPr lang="en-US" dirty="0" smtClean="0"/>
              <a:t>CAs</a:t>
            </a:r>
          </a:p>
          <a:p>
            <a:pPr lvl="1"/>
            <a:r>
              <a:rPr lang="en-US" dirty="0" smtClean="0"/>
              <a:t>Pending issues with the MICS profile</a:t>
            </a:r>
          </a:p>
          <a:p>
            <a:r>
              <a:rPr lang="en-US" dirty="0" smtClean="0"/>
              <a:t>Auditing progress</a:t>
            </a:r>
          </a:p>
          <a:p>
            <a:r>
              <a:rPr lang="en-US" dirty="0" smtClean="0"/>
              <a:t>Robots and 1SCPs</a:t>
            </a:r>
          </a:p>
          <a:p>
            <a:r>
              <a:rPr lang="en-US" dirty="0" smtClean="0"/>
              <a:t>Credential Repositories</a:t>
            </a:r>
            <a:endParaRPr lang="en-US" dirty="0" smtClean="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638175" y="3559158"/>
            <a:ext cx="8040688" cy="2233612"/>
          </a:xfrm>
          <a:prstGeom prst="rect">
            <a:avLst/>
          </a:prstGeom>
          <a:noFill/>
          <a:ln w="9525">
            <a:noFill/>
            <a:miter lim="800000"/>
            <a:headEnd/>
            <a:tailEnd/>
          </a:ln>
        </p:spPr>
        <p:txBody>
          <a:bodyPr lIns="90000" tIns="46800" rIns="90000" bIns="46800"/>
          <a:lstStyle/>
          <a:p>
            <a:pPr>
              <a:spcBef>
                <a:spcPct val="20000"/>
              </a:spcBef>
              <a:buFont typeface="Symbol" pitchFamily="18" charset="2"/>
              <a:buNone/>
            </a:pPr>
            <a:r>
              <a:rPr lang="en-GB" sz="2400" dirty="0">
                <a:solidFill>
                  <a:srgbClr val="000066"/>
                </a:solidFill>
                <a:latin typeface="Lucida Sans" pitchFamily="34" charset="0"/>
              </a:rPr>
              <a:t>Some dates for you to remember and </a:t>
            </a:r>
            <a:r>
              <a:rPr lang="en-GB" sz="2400" dirty="0" smtClean="0">
                <a:solidFill>
                  <a:srgbClr val="000066"/>
                </a:solidFill>
                <a:latin typeface="Lucida Sans" pitchFamily="34" charset="0"/>
              </a:rPr>
              <a:t>schedule</a:t>
            </a:r>
          </a:p>
          <a:p>
            <a:pPr>
              <a:spcBef>
                <a:spcPct val="20000"/>
              </a:spcBef>
              <a:buFont typeface="Symbol" pitchFamily="18" charset="2"/>
              <a:buNone/>
            </a:pPr>
            <a:endParaRPr lang="en-GB" sz="2400" dirty="0">
              <a:solidFill>
                <a:srgbClr val="000066"/>
              </a:solidFill>
              <a:latin typeface="Lucida Sans" pitchFamily="34" charset="0"/>
            </a:endParaRPr>
          </a:p>
          <a:p>
            <a:pPr algn="l">
              <a:spcBef>
                <a:spcPct val="20000"/>
              </a:spcBef>
              <a:buFont typeface="Symbol" pitchFamily="18" charset="2"/>
              <a:buChar char="·"/>
            </a:pPr>
            <a:r>
              <a:rPr lang="en-GB" dirty="0">
                <a:solidFill>
                  <a:srgbClr val="000066"/>
                </a:solidFill>
                <a:latin typeface="Lucida Sans" pitchFamily="34" charset="0"/>
              </a:rPr>
              <a:t>	11-13 May 2009: 16</a:t>
            </a:r>
            <a:r>
              <a:rPr lang="en-GB" baseline="30000" dirty="0">
                <a:solidFill>
                  <a:srgbClr val="000066"/>
                </a:solidFill>
                <a:latin typeface="Lucida Sans" pitchFamily="34" charset="0"/>
              </a:rPr>
              <a:t>th</a:t>
            </a:r>
            <a:r>
              <a:rPr lang="en-GB" dirty="0">
                <a:solidFill>
                  <a:srgbClr val="000066"/>
                </a:solidFill>
                <a:latin typeface="Lucida Sans" pitchFamily="34" charset="0"/>
              </a:rPr>
              <a:t>, SWITCH, Zurich, CH</a:t>
            </a:r>
          </a:p>
          <a:p>
            <a:pPr algn="l">
              <a:spcBef>
                <a:spcPct val="20000"/>
              </a:spcBef>
              <a:buFont typeface="Symbol" pitchFamily="18" charset="2"/>
              <a:buChar char="·"/>
            </a:pPr>
            <a:r>
              <a:rPr lang="en-GB" dirty="0">
                <a:solidFill>
                  <a:srgbClr val="000066"/>
                </a:solidFill>
                <a:latin typeface="Lucida Sans" pitchFamily="34" charset="0"/>
              </a:rPr>
              <a:t>	14-16 Sept 2009: 17</a:t>
            </a:r>
            <a:r>
              <a:rPr lang="en-GB" baseline="30000" dirty="0">
                <a:solidFill>
                  <a:srgbClr val="000066"/>
                </a:solidFill>
                <a:latin typeface="Lucida Sans" pitchFamily="34" charset="0"/>
              </a:rPr>
              <a:t>th</a:t>
            </a:r>
            <a:r>
              <a:rPr lang="en-GB" dirty="0">
                <a:solidFill>
                  <a:srgbClr val="000066"/>
                </a:solidFill>
                <a:latin typeface="Lucida Sans" pitchFamily="34" charset="0"/>
              </a:rPr>
              <a:t>, DFN, Berlin, </a:t>
            </a:r>
            <a:r>
              <a:rPr lang="en-GB" dirty="0" smtClean="0">
                <a:solidFill>
                  <a:srgbClr val="000066"/>
                </a:solidFill>
                <a:latin typeface="Lucida Sans" pitchFamily="34" charset="0"/>
              </a:rPr>
              <a:t>DE</a:t>
            </a:r>
          </a:p>
          <a:p>
            <a:pPr algn="l">
              <a:spcBef>
                <a:spcPct val="20000"/>
              </a:spcBef>
              <a:buFont typeface="Symbol" pitchFamily="18" charset="2"/>
              <a:buChar char="·"/>
            </a:pPr>
            <a:r>
              <a:rPr lang="en-GB" dirty="0" smtClean="0">
                <a:solidFill>
                  <a:srgbClr val="000066"/>
                </a:solidFill>
                <a:latin typeface="Lucida Sans" pitchFamily="34" charset="0"/>
              </a:rPr>
              <a:t>	18-20 Jan 2010: 18</a:t>
            </a:r>
            <a:r>
              <a:rPr lang="en-GB" baseline="30000" dirty="0" smtClean="0">
                <a:solidFill>
                  <a:srgbClr val="000066"/>
                </a:solidFill>
                <a:latin typeface="Lucida Sans" pitchFamily="34" charset="0"/>
              </a:rPr>
              <a:t>th</a:t>
            </a:r>
            <a:r>
              <a:rPr lang="en-GB" dirty="0" smtClean="0">
                <a:solidFill>
                  <a:srgbClr val="000066"/>
                </a:solidFill>
                <a:latin typeface="Lucida Sans" pitchFamily="34" charset="0"/>
              </a:rPr>
              <a:t>, TCD, Dublin, IE</a:t>
            </a:r>
          </a:p>
          <a:p>
            <a:pPr algn="l">
              <a:spcBef>
                <a:spcPct val="20000"/>
              </a:spcBef>
              <a:buFont typeface="Symbol" pitchFamily="18" charset="2"/>
              <a:buChar char="·"/>
            </a:pPr>
            <a:r>
              <a:rPr lang="en-GB" dirty="0" smtClean="0">
                <a:solidFill>
                  <a:srgbClr val="000066"/>
                </a:solidFill>
                <a:latin typeface="Lucida Sans" pitchFamily="34" charset="0"/>
              </a:rPr>
              <a:t>	25-27 (or 17-19) May 2010: </a:t>
            </a:r>
            <a:r>
              <a:rPr lang="en-GB" dirty="0" err="1" smtClean="0">
                <a:solidFill>
                  <a:srgbClr val="000066"/>
                </a:solidFill>
                <a:latin typeface="Lucida Sans" pitchFamily="34" charset="0"/>
              </a:rPr>
              <a:t>SigmaNet</a:t>
            </a:r>
            <a:r>
              <a:rPr lang="en-GB" dirty="0" smtClean="0">
                <a:solidFill>
                  <a:srgbClr val="000066"/>
                </a:solidFill>
                <a:latin typeface="Lucida Sans" pitchFamily="34" charset="0"/>
              </a:rPr>
              <a:t> Riga, LV</a:t>
            </a:r>
          </a:p>
          <a:p>
            <a:pPr algn="l">
              <a:spcBef>
                <a:spcPct val="20000"/>
              </a:spcBef>
              <a:buFont typeface="Symbol" pitchFamily="18" charset="2"/>
              <a:buChar char="·"/>
            </a:pPr>
            <a:r>
              <a:rPr lang="en-GB" dirty="0" smtClean="0">
                <a:solidFill>
                  <a:srgbClr val="000066"/>
                </a:solidFill>
                <a:latin typeface="Lucida Sans" pitchFamily="34" charset="0"/>
              </a:rPr>
              <a:t>	September 2010: SRCE, Zagreb, HR</a:t>
            </a:r>
          </a:p>
          <a:p>
            <a:pPr algn="l">
              <a:spcBef>
                <a:spcPct val="20000"/>
              </a:spcBef>
              <a:buFont typeface="Symbol" pitchFamily="18" charset="2"/>
              <a:buChar char="·"/>
            </a:pPr>
            <a:r>
              <a:rPr lang="en-GB" dirty="0" smtClean="0">
                <a:solidFill>
                  <a:srgbClr val="000066"/>
                </a:solidFill>
                <a:latin typeface="Lucida Sans" pitchFamily="34" charset="0"/>
              </a:rPr>
              <a:t>	January 2011: </a:t>
            </a:r>
            <a:r>
              <a:rPr lang="en-GB" dirty="0" err="1" smtClean="0">
                <a:solidFill>
                  <a:srgbClr val="000066"/>
                </a:solidFill>
                <a:latin typeface="Lucida Sans" pitchFamily="34" charset="0"/>
              </a:rPr>
              <a:t>RedIRIS</a:t>
            </a:r>
            <a:r>
              <a:rPr lang="en-GB" dirty="0" smtClean="0">
                <a:solidFill>
                  <a:srgbClr val="000066"/>
                </a:solidFill>
                <a:latin typeface="Lucida Sans" pitchFamily="34" charset="0"/>
              </a:rPr>
              <a:t>, Madrid or </a:t>
            </a:r>
            <a:r>
              <a:rPr lang="en-GB" dirty="0" err="1" smtClean="0">
                <a:solidFill>
                  <a:srgbClr val="000066"/>
                </a:solidFill>
                <a:latin typeface="Lucida Sans" pitchFamily="34" charset="0"/>
              </a:rPr>
              <a:t>Sevilla</a:t>
            </a:r>
            <a:r>
              <a:rPr lang="en-GB" dirty="0" smtClean="0">
                <a:solidFill>
                  <a:srgbClr val="000066"/>
                </a:solidFill>
                <a:latin typeface="Lucida Sans" pitchFamily="34" charset="0"/>
              </a:rPr>
              <a:t>, ES</a:t>
            </a:r>
            <a:endParaRPr lang="en-GB" dirty="0">
              <a:solidFill>
                <a:srgbClr val="000066"/>
              </a:solidFill>
              <a:latin typeface="Lucida Sans"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2400" smtClean="0"/>
              <a:t>Geographical coverage of the EUGridPMA</a:t>
            </a:r>
          </a:p>
        </p:txBody>
      </p:sp>
      <p:sp>
        <p:nvSpPr>
          <p:cNvPr id="15363" name="Rectangle 5"/>
          <p:cNvSpPr>
            <a:spLocks noChangeArrowheads="1"/>
          </p:cNvSpPr>
          <p:nvPr/>
        </p:nvSpPr>
        <p:spPr bwMode="auto">
          <a:xfrm>
            <a:off x="412750" y="987425"/>
            <a:ext cx="8424863" cy="4789488"/>
          </a:xfrm>
          <a:prstGeom prst="rect">
            <a:avLst/>
          </a:prstGeom>
          <a:noFill/>
          <a:ln w="9525">
            <a:noFill/>
            <a:miter lim="800000"/>
            <a:headEnd/>
            <a:tailEnd/>
          </a:ln>
        </p:spPr>
        <p:txBody>
          <a:bodyPr lIns="90000" tIns="46800" rIns="90000" bIns="46800"/>
          <a:lstStyle/>
          <a:p>
            <a:pPr marL="342900" indent="-342900" algn="l">
              <a:spcBef>
                <a:spcPct val="20000"/>
              </a:spcBef>
              <a:buFont typeface="Symbol" pitchFamily="18" charset="2"/>
              <a:buChar char="·"/>
            </a:pPr>
            <a:r>
              <a:rPr lang="en-US">
                <a:solidFill>
                  <a:srgbClr val="008000"/>
                </a:solidFill>
                <a:latin typeface="Lucida Sans" pitchFamily="34" charset="0"/>
              </a:rPr>
              <a:t>23 of 25 EU member states (all except LU, MT)</a:t>
            </a:r>
          </a:p>
          <a:p>
            <a:pPr marL="342900" indent="-342900" algn="l">
              <a:spcBef>
                <a:spcPct val="20000"/>
              </a:spcBef>
              <a:buFont typeface="Symbol" pitchFamily="18" charset="2"/>
              <a:buChar char="·"/>
            </a:pPr>
            <a:r>
              <a:rPr lang="en-US">
                <a:solidFill>
                  <a:srgbClr val="008000"/>
                </a:solidFill>
                <a:latin typeface="Lucida Sans" pitchFamily="34" charset="0"/>
              </a:rPr>
              <a:t>+	AM, CH, HR, IL, IR, IS, MA, ME, MK, NO, PK, RO, RS, RU, TR,</a:t>
            </a:r>
            <a:br>
              <a:rPr lang="en-US">
                <a:solidFill>
                  <a:srgbClr val="008000"/>
                </a:solidFill>
                <a:latin typeface="Lucida Sans" pitchFamily="34" charset="0"/>
              </a:rPr>
            </a:br>
            <a:r>
              <a:rPr lang="en-US">
                <a:solidFill>
                  <a:srgbClr val="008000"/>
                </a:solidFill>
                <a:latin typeface="Lucida Sans" pitchFamily="34" charset="0"/>
              </a:rPr>
              <a:t>	UA, </a:t>
            </a:r>
            <a:r>
              <a:rPr lang="en-US" i="1">
                <a:solidFill>
                  <a:srgbClr val="008000"/>
                </a:solidFill>
                <a:latin typeface="Lucida Sans" pitchFamily="34" charset="0"/>
              </a:rPr>
              <a:t>SEE-GRID </a:t>
            </a:r>
            <a:r>
              <a:rPr lang="en-US">
                <a:solidFill>
                  <a:srgbClr val="008000"/>
                </a:solidFill>
                <a:latin typeface="Lucida Sans" pitchFamily="34" charset="0"/>
              </a:rPr>
              <a:t> </a:t>
            </a:r>
            <a:r>
              <a:rPr lang="en-US" b="1">
                <a:solidFill>
                  <a:srgbClr val="008000"/>
                </a:solidFill>
                <a:latin typeface="Lucida Sans" pitchFamily="34" charset="0"/>
              </a:rPr>
              <a:t>+</a:t>
            </a:r>
            <a:r>
              <a:rPr lang="en-US">
                <a:solidFill>
                  <a:srgbClr val="008000"/>
                </a:solidFill>
                <a:latin typeface="Lucida Sans" pitchFamily="34" charset="0"/>
              </a:rPr>
              <a:t> CA, CERN (int), DoEGrids(US)*</a:t>
            </a:r>
            <a:endParaRPr lang="en-US">
              <a:solidFill>
                <a:srgbClr val="000066"/>
              </a:solidFill>
              <a:latin typeface="Lucida Sans" pitchFamily="34" charset="0"/>
            </a:endParaRPr>
          </a:p>
          <a:p>
            <a:pPr marL="342900" indent="-342900" algn="l">
              <a:spcBef>
                <a:spcPct val="20000"/>
              </a:spcBef>
              <a:buFont typeface="Symbol" pitchFamily="18" charset="2"/>
              <a:buNone/>
            </a:pPr>
            <a:endParaRPr lang="en-US">
              <a:solidFill>
                <a:srgbClr val="000066"/>
              </a:solidFill>
              <a:latin typeface="Lucida Sans" pitchFamily="34" charset="0"/>
            </a:endParaRPr>
          </a:p>
        </p:txBody>
      </p:sp>
      <p:sp>
        <p:nvSpPr>
          <p:cNvPr id="15365" name="Rectangle 7"/>
          <p:cNvSpPr>
            <a:spLocks noChangeArrowheads="1"/>
          </p:cNvSpPr>
          <p:nvPr/>
        </p:nvSpPr>
        <p:spPr bwMode="auto">
          <a:xfrm>
            <a:off x="5773738" y="5864225"/>
            <a:ext cx="3213100" cy="695325"/>
          </a:xfrm>
          <a:prstGeom prst="rect">
            <a:avLst/>
          </a:prstGeom>
          <a:noFill/>
          <a:ln w="9525">
            <a:noFill/>
            <a:miter lim="800000"/>
            <a:headEnd/>
            <a:tailEnd/>
          </a:ln>
        </p:spPr>
        <p:txBody>
          <a:bodyPr>
            <a:spAutoFit/>
          </a:bodyPr>
          <a:lstStyle/>
          <a:p>
            <a:pPr marL="342900" indent="-342900" algn="l">
              <a:spcBef>
                <a:spcPct val="20000"/>
              </a:spcBef>
              <a:buFont typeface="Symbol" pitchFamily="18" charset="2"/>
              <a:buNone/>
            </a:pPr>
            <a:r>
              <a:rPr lang="en-US" dirty="0">
                <a:solidFill>
                  <a:srgbClr val="000066"/>
                </a:solidFill>
                <a:latin typeface="Lucida Sans" pitchFamily="34" charset="0"/>
              </a:rPr>
              <a:t>Pending or in progress</a:t>
            </a:r>
          </a:p>
          <a:p>
            <a:pPr marL="342900" indent="-342900" algn="l">
              <a:spcBef>
                <a:spcPct val="20000"/>
              </a:spcBef>
              <a:buFont typeface="Symbol" pitchFamily="18" charset="2"/>
              <a:buChar char="·"/>
            </a:pPr>
            <a:r>
              <a:rPr lang="en-US" sz="1600" dirty="0" smtClean="0">
                <a:solidFill>
                  <a:srgbClr val="000066"/>
                </a:solidFill>
                <a:latin typeface="Lucida Sans" pitchFamily="34" charset="0"/>
              </a:rPr>
              <a:t>BY, MD</a:t>
            </a:r>
            <a:r>
              <a:rPr lang="en-US" sz="1600" dirty="0">
                <a:solidFill>
                  <a:srgbClr val="000066"/>
                </a:solidFill>
                <a:latin typeface="Lucida Sans" pitchFamily="34" charset="0"/>
              </a:rPr>
              <a:t>, </a:t>
            </a:r>
            <a:r>
              <a:rPr lang="en-US" sz="1600" dirty="0" smtClean="0">
                <a:solidFill>
                  <a:srgbClr val="000066"/>
                </a:solidFill>
                <a:latin typeface="Lucida Sans" pitchFamily="34" charset="0"/>
              </a:rPr>
              <a:t>SY, </a:t>
            </a:r>
            <a:r>
              <a:rPr lang="en-US" sz="1600" dirty="0">
                <a:solidFill>
                  <a:srgbClr val="000066"/>
                </a:solidFill>
                <a:latin typeface="Lucida Sans" pitchFamily="34" charset="0"/>
              </a:rPr>
              <a:t>LV, ZA, SN</a:t>
            </a:r>
          </a:p>
        </p:txBody>
      </p:sp>
      <p:pic>
        <p:nvPicPr>
          <p:cNvPr id="1026" name="Picture 2" descr="H:\Home\davidg\EUGridPMA\Presentations\map-pma-emea-afr.gif"/>
          <p:cNvPicPr>
            <a:picLocks noChangeAspect="1" noChangeArrowheads="1"/>
          </p:cNvPicPr>
          <p:nvPr/>
        </p:nvPicPr>
        <p:blipFill>
          <a:blip r:embed="rId3"/>
          <a:srcRect/>
          <a:stretch>
            <a:fillRect/>
          </a:stretch>
        </p:blipFill>
        <p:spPr bwMode="auto">
          <a:xfrm>
            <a:off x="864318" y="2079622"/>
            <a:ext cx="7503823" cy="4778378"/>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‘AuthZ op. policy WG’</a:t>
            </a:r>
          </a:p>
        </p:txBody>
      </p:sp>
      <p:sp>
        <p:nvSpPr>
          <p:cNvPr id="17411" name="Content Placeholder 2"/>
          <p:cNvSpPr>
            <a:spLocks noGrp="1"/>
          </p:cNvSpPr>
          <p:nvPr>
            <p:ph idx="1"/>
          </p:nvPr>
        </p:nvSpPr>
        <p:spPr/>
        <p:txBody>
          <a:bodyPr/>
          <a:lstStyle/>
          <a:p>
            <a:r>
              <a:rPr lang="en-US" dirty="0" smtClean="0"/>
              <a:t>Extended meeting in December made quite some progress</a:t>
            </a:r>
          </a:p>
          <a:p>
            <a:r>
              <a:rPr lang="en-US" dirty="0" smtClean="0"/>
              <a:t>See ‘Authorization Working Group report’ on EUGridPMA Nicosia agenda by Dave Kelsey</a:t>
            </a:r>
          </a:p>
          <a:p>
            <a:endParaRPr lang="en-US" dirty="0" smtClean="0"/>
          </a:p>
        </p:txBody>
      </p:sp>
      <p:graphicFrame>
        <p:nvGraphicFramePr>
          <p:cNvPr id="2050" name="Object 2"/>
          <p:cNvGraphicFramePr>
            <a:graphicFrameLocks noChangeAspect="1"/>
          </p:cNvGraphicFramePr>
          <p:nvPr/>
        </p:nvGraphicFramePr>
        <p:xfrm>
          <a:off x="0" y="3003419"/>
          <a:ext cx="5140036" cy="3854581"/>
        </p:xfrm>
        <a:graphic>
          <a:graphicData uri="http://schemas.openxmlformats.org/presentationml/2006/ole">
            <p:oleObj spid="_x0000_s2050" name="Slide" r:id="rId3" imgW="4570415" imgH="3427482" progId="PowerPoint.Slide.12">
              <p:embed/>
            </p:oleObj>
          </a:graphicData>
        </a:graphic>
      </p:graphicFrame>
      <p:graphicFrame>
        <p:nvGraphicFramePr>
          <p:cNvPr id="2051" name="Object 3"/>
          <p:cNvGraphicFramePr>
            <a:graphicFrameLocks noChangeAspect="1"/>
          </p:cNvGraphicFramePr>
          <p:nvPr/>
        </p:nvGraphicFramePr>
        <p:xfrm>
          <a:off x="4573587" y="3001096"/>
          <a:ext cx="4570413" cy="3427413"/>
        </p:xfrm>
        <a:graphic>
          <a:graphicData uri="http://schemas.openxmlformats.org/presentationml/2006/ole">
            <p:oleObj spid="_x0000_s2051" name="Slide" r:id="rId4" imgW="4570415" imgH="3427482" progId="PowerPoint.Slide.12">
              <p:embed/>
            </p:oleObj>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Federations</a:t>
            </a:r>
            <a:endParaRPr lang="en-US" dirty="0"/>
          </a:p>
        </p:txBody>
      </p:sp>
      <p:sp>
        <p:nvSpPr>
          <p:cNvPr id="11" name="Content Placeholder 2"/>
          <p:cNvSpPr>
            <a:spLocks noGrp="1"/>
          </p:cNvSpPr>
          <p:nvPr>
            <p:ph idx="1"/>
          </p:nvPr>
        </p:nvSpPr>
        <p:spPr/>
        <p:txBody>
          <a:bodyPr/>
          <a:lstStyle/>
          <a:p>
            <a:r>
              <a:rPr lang="en-US" sz="2400" dirty="0" smtClean="0"/>
              <a:t>A common Authentication and Authorization Infrastructure</a:t>
            </a:r>
          </a:p>
          <a:p>
            <a:r>
              <a:rPr lang="en-US" sz="2400" dirty="0" smtClean="0"/>
              <a:t>Allow access to common resources with a single credential</a:t>
            </a:r>
          </a:p>
        </p:txBody>
      </p:sp>
      <p:pic>
        <p:nvPicPr>
          <p:cNvPr id="2050" name="Picture 2" descr="H:\Home\davidg\Projects-misc\ISGC2009\federation-cluster.gif"/>
          <p:cNvPicPr>
            <a:picLocks noChangeAspect="1" noChangeArrowheads="1"/>
          </p:cNvPicPr>
          <p:nvPr/>
        </p:nvPicPr>
        <p:blipFill>
          <a:blip r:embed="rId2"/>
          <a:srcRect/>
          <a:stretch>
            <a:fillRect/>
          </a:stretch>
        </p:blipFill>
        <p:spPr bwMode="auto">
          <a:xfrm>
            <a:off x="2655008" y="2600326"/>
            <a:ext cx="6489024" cy="418626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Landscape</a:t>
            </a:r>
            <a:endParaRPr lang="en-US" dirty="0"/>
          </a:p>
        </p:txBody>
      </p:sp>
      <p:sp>
        <p:nvSpPr>
          <p:cNvPr id="3" name="Content Placeholder 2"/>
          <p:cNvSpPr>
            <a:spLocks noGrp="1"/>
          </p:cNvSpPr>
          <p:nvPr>
            <p:ph idx="1"/>
          </p:nvPr>
        </p:nvSpPr>
        <p:spPr/>
        <p:txBody>
          <a:bodyPr/>
          <a:lstStyle/>
          <a:p>
            <a:r>
              <a:rPr lang="en-US" sz="2400" dirty="0" smtClean="0"/>
              <a:t>Identity Federations (or simply </a:t>
            </a:r>
            <a:r>
              <a:rPr lang="en-US" sz="2400" i="1" dirty="0" smtClean="0"/>
              <a:t>federations</a:t>
            </a:r>
            <a:r>
              <a:rPr lang="en-US" sz="2400" dirty="0" smtClean="0"/>
              <a:t>) are being developed at national level by the NRENs:</a:t>
            </a:r>
          </a:p>
          <a:p>
            <a:pPr lvl="1"/>
            <a:r>
              <a:rPr lang="en-US" sz="2000" dirty="0" smtClean="0"/>
              <a:t>Italy, Germany, Ireland, Czech Republic starting now</a:t>
            </a:r>
          </a:p>
          <a:p>
            <a:pPr lvl="1"/>
            <a:endParaRPr lang="en-US" sz="2000" dirty="0" smtClean="0"/>
          </a:p>
          <a:p>
            <a:r>
              <a:rPr lang="en-US" sz="2400" dirty="0" smtClean="0"/>
              <a:t>Different (open source) technologies are used</a:t>
            </a:r>
          </a:p>
          <a:p>
            <a:pPr lvl="1"/>
            <a:r>
              <a:rPr lang="en-US" sz="2000" dirty="0" smtClean="0"/>
              <a:t>Shibboleth: UK, Finland, </a:t>
            </a:r>
            <a:r>
              <a:rPr lang="en-US" sz="2000" dirty="0" err="1" smtClean="0"/>
              <a:t>Switzerland,Germany</a:t>
            </a:r>
            <a:r>
              <a:rPr lang="en-US" sz="2000" dirty="0" smtClean="0"/>
              <a:t/>
            </a:r>
            <a:br>
              <a:rPr lang="en-US" sz="2000" dirty="0" smtClean="0"/>
            </a:br>
            <a:r>
              <a:rPr lang="en-US" sz="2000" dirty="0" smtClean="0"/>
              <a:t>Most used technology, but not the only one!</a:t>
            </a:r>
          </a:p>
          <a:p>
            <a:pPr lvl="1"/>
            <a:r>
              <a:rPr lang="en-US" sz="2000" dirty="0" smtClean="0"/>
              <a:t>PAPI: Spain</a:t>
            </a:r>
          </a:p>
          <a:p>
            <a:pPr lvl="1"/>
            <a:r>
              <a:rPr lang="en-US" sz="2000" dirty="0" smtClean="0"/>
              <a:t>A-Select (</a:t>
            </a:r>
            <a:r>
              <a:rPr lang="en-US" sz="2000" dirty="0" err="1" smtClean="0"/>
              <a:t>Shib</a:t>
            </a:r>
            <a:r>
              <a:rPr lang="en-US" sz="2000" dirty="0" smtClean="0"/>
              <a:t>, PKI, ADFS, </a:t>
            </a:r>
            <a:r>
              <a:rPr lang="en-US" sz="2000" dirty="0" err="1" smtClean="0"/>
              <a:t>sSPHP</a:t>
            </a:r>
            <a:r>
              <a:rPr lang="en-US" sz="2000" dirty="0" smtClean="0"/>
              <a:t>,…): the Netherlands</a:t>
            </a:r>
          </a:p>
          <a:p>
            <a:pPr lvl="1"/>
            <a:r>
              <a:rPr lang="en-US" sz="2000" dirty="0" smtClean="0"/>
              <a:t>Sun Federation Manager based upon Liberty Alliance spec: Norway</a:t>
            </a:r>
          </a:p>
          <a:p>
            <a:pPr lvl="1"/>
            <a:endParaRPr lang="en-US" sz="2000" dirty="0" smtClean="0"/>
          </a:p>
          <a:p>
            <a:r>
              <a:rPr lang="en-US" sz="2400" dirty="0" smtClean="0"/>
              <a:t>Interoperation through use of SAML (2.0)</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Grid &amp; Federations</a:t>
            </a:r>
            <a:r>
              <a:rPr lang="en-US" sz="2800" dirty="0" smtClean="0"/>
              <a:t> </a:t>
            </a:r>
            <a:r>
              <a:rPr lang="en-US" sz="2800" dirty="0" smtClean="0"/>
              <a:t>-</a:t>
            </a:r>
            <a:r>
              <a:rPr lang="en-US" sz="2800" dirty="0" smtClean="0"/>
              <a:t> a logical combination</a:t>
            </a:r>
            <a:endParaRPr lang="en-US" sz="2800" dirty="0"/>
          </a:p>
        </p:txBody>
      </p:sp>
      <p:sp>
        <p:nvSpPr>
          <p:cNvPr id="3" name="Content Placeholder 2"/>
          <p:cNvSpPr>
            <a:spLocks noGrp="1"/>
          </p:cNvSpPr>
          <p:nvPr>
            <p:ph idx="1"/>
          </p:nvPr>
        </p:nvSpPr>
        <p:spPr/>
        <p:txBody>
          <a:bodyPr/>
          <a:lstStyle/>
          <a:p>
            <a:r>
              <a:rPr lang="en-US" dirty="0" smtClean="0"/>
              <a:t>Many of the e-Infrastructure users </a:t>
            </a:r>
            <a:br>
              <a:rPr lang="en-US" dirty="0" smtClean="0"/>
            </a:br>
            <a:r>
              <a:rPr lang="en-US" dirty="0" smtClean="0"/>
              <a:t>have a federated account anyway</a:t>
            </a:r>
          </a:p>
          <a:p>
            <a:pPr lvl="1"/>
            <a:r>
              <a:rPr lang="en-US" dirty="0" smtClean="0"/>
              <a:t>Could give users grid certificates within 5 minutes </a:t>
            </a:r>
            <a:br>
              <a:rPr lang="en-US" dirty="0" smtClean="0"/>
            </a:br>
            <a:r>
              <a:rPr lang="en-US" dirty="0" smtClean="0"/>
              <a:t>without any further hassle, if the trust level matches</a:t>
            </a:r>
          </a:p>
          <a:p>
            <a:pPr lvl="1"/>
            <a:r>
              <a:rPr lang="en-US" dirty="0" smtClean="0"/>
              <a:t>Allows users to ’try’ the grid</a:t>
            </a:r>
          </a:p>
          <a:p>
            <a:pPr lvl="1"/>
            <a:r>
              <a:rPr lang="en-US" dirty="0" smtClean="0"/>
              <a:t>Allows for scaling the number of grid users significantly</a:t>
            </a:r>
          </a:p>
          <a:p>
            <a:r>
              <a:rPr lang="en-US" dirty="0" smtClean="0"/>
              <a:t>Comparable issues and trust levels</a:t>
            </a:r>
          </a:p>
          <a:p>
            <a:pPr lvl="1"/>
            <a:r>
              <a:rPr lang="en-US" dirty="0" smtClean="0"/>
              <a:t>Federation assurance levels are coming up, </a:t>
            </a:r>
            <a:br>
              <a:rPr lang="en-US" dirty="0" smtClean="0"/>
            </a:br>
            <a:r>
              <a:rPr lang="en-US" dirty="0" smtClean="0"/>
              <a:t>as more diverse services participate in the federation</a:t>
            </a:r>
          </a:p>
          <a:p>
            <a:pPr lvl="1"/>
            <a:r>
              <a:rPr lang="en-US" dirty="0" smtClean="0"/>
              <a:t>User account management of </a:t>
            </a:r>
            <a:r>
              <a:rPr lang="en-US" dirty="0" err="1" smtClean="0"/>
              <a:t>IdPs</a:t>
            </a:r>
            <a:r>
              <a:rPr lang="en-US" dirty="0" smtClean="0"/>
              <a:t> is improving rapidly</a:t>
            </a:r>
            <a:br>
              <a:rPr lang="en-US" dirty="0" smtClean="0"/>
            </a:br>
            <a:r>
              <a:rPr lang="en-US" dirty="0" smtClean="0"/>
              <a:t>… far more than grid credential management!</a:t>
            </a: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a:srcRect/>
          <a:stretch>
            <a:fillRect/>
          </a:stretch>
        </p:blipFill>
        <p:spPr bwMode="auto">
          <a:xfrm>
            <a:off x="1357290" y="3239284"/>
            <a:ext cx="6357982" cy="3175316"/>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A Federated Grid CA</a:t>
            </a:r>
            <a:endParaRPr lang="en-GB" dirty="0"/>
          </a:p>
        </p:txBody>
      </p:sp>
      <p:sp>
        <p:nvSpPr>
          <p:cNvPr id="3" name="Content Placeholder 2"/>
          <p:cNvSpPr>
            <a:spLocks noGrp="1"/>
          </p:cNvSpPr>
          <p:nvPr>
            <p:ph idx="1"/>
          </p:nvPr>
        </p:nvSpPr>
        <p:spPr>
          <a:xfrm>
            <a:off x="399126" y="1231918"/>
            <a:ext cx="8229600" cy="4768850"/>
          </a:xfrm>
        </p:spPr>
        <p:txBody>
          <a:bodyPr/>
          <a:lstStyle/>
          <a:p>
            <a:r>
              <a:rPr lang="en-GB" dirty="0" smtClean="0"/>
              <a:t>Use your federation ID</a:t>
            </a:r>
          </a:p>
          <a:p>
            <a:r>
              <a:rPr lang="en-GB" dirty="0" smtClean="0"/>
              <a:t>... to authenticate to a service</a:t>
            </a:r>
          </a:p>
          <a:p>
            <a:r>
              <a:rPr lang="en-GB" dirty="0" smtClean="0"/>
              <a:t>... that issues a certificate</a:t>
            </a:r>
          </a:p>
          <a:p>
            <a:r>
              <a:rPr lang="en-GB" dirty="0" smtClean="0"/>
              <a:t>... recognised by the Grid today</a:t>
            </a:r>
            <a:endParaRPr lang="en-GB" dirty="0"/>
          </a:p>
        </p:txBody>
      </p:sp>
      <p:sp>
        <p:nvSpPr>
          <p:cNvPr id="8" name="TextBox 7"/>
          <p:cNvSpPr txBox="1"/>
          <p:nvPr/>
        </p:nvSpPr>
        <p:spPr>
          <a:xfrm>
            <a:off x="4714876" y="6000768"/>
            <a:ext cx="4429124" cy="461665"/>
          </a:xfrm>
          <a:prstGeom prst="rect">
            <a:avLst/>
          </a:prstGeom>
          <a:noFill/>
        </p:spPr>
        <p:txBody>
          <a:bodyPr wrap="square" rtlCol="0">
            <a:spAutoFit/>
          </a:bodyPr>
          <a:lstStyle/>
          <a:p>
            <a:pPr algn="r"/>
            <a:r>
              <a:rPr lang="en-US" sz="1200" i="1" dirty="0" smtClean="0"/>
              <a:t>Graphic from: </a:t>
            </a:r>
          </a:p>
          <a:p>
            <a:pPr algn="r"/>
            <a:r>
              <a:rPr lang="en-US" sz="1200" i="1" dirty="0" smtClean="0"/>
              <a:t>Jan Meijer, UNINETT</a:t>
            </a:r>
            <a:endParaRPr lang="en-US" sz="1200" i="1"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the ‘easy’ requirements</a:t>
            </a:r>
            <a:endParaRPr lang="en-US" dirty="0"/>
          </a:p>
        </p:txBody>
      </p:sp>
      <p:sp>
        <p:nvSpPr>
          <p:cNvPr id="3" name="Content Placeholder 2"/>
          <p:cNvSpPr>
            <a:spLocks noGrp="1"/>
          </p:cNvSpPr>
          <p:nvPr>
            <p:ph idx="1"/>
          </p:nvPr>
        </p:nvSpPr>
        <p:spPr/>
        <p:txBody>
          <a:bodyPr/>
          <a:lstStyle/>
          <a:p>
            <a:r>
              <a:rPr lang="en-US" dirty="0" smtClean="0"/>
              <a:t>Persistent and unique naming</a:t>
            </a:r>
          </a:p>
          <a:p>
            <a:pPr lvl="1"/>
            <a:r>
              <a:rPr lang="en-US" dirty="0" err="1" smtClean="0"/>
              <a:t>IdPs</a:t>
            </a:r>
            <a:r>
              <a:rPr lang="en-US" dirty="0" smtClean="0"/>
              <a:t> historically tended to recycle login names</a:t>
            </a:r>
          </a:p>
          <a:p>
            <a:pPr lvl="1"/>
            <a:r>
              <a:rPr lang="en-US" dirty="0" smtClean="0"/>
              <a:t>even </a:t>
            </a:r>
            <a:r>
              <a:rPr lang="en-US" dirty="0" err="1" smtClean="0"/>
              <a:t>eduPersonPrincipalName</a:t>
            </a:r>
            <a:r>
              <a:rPr lang="en-US" dirty="0" smtClean="0"/>
              <a:t> is often </a:t>
            </a:r>
            <a:r>
              <a:rPr lang="en-US" dirty="0" err="1" smtClean="0"/>
              <a:t>recyled</a:t>
            </a:r>
            <a:endParaRPr lang="en-US" dirty="0" smtClean="0"/>
          </a:p>
          <a:p>
            <a:pPr lvl="1"/>
            <a:r>
              <a:rPr lang="en-US" dirty="0" smtClean="0"/>
              <a:t>only </a:t>
            </a:r>
            <a:r>
              <a:rPr lang="en-US" dirty="0" err="1" smtClean="0"/>
              <a:t>eduPersonTargetedID</a:t>
            </a:r>
            <a:r>
              <a:rPr lang="en-US" dirty="0" smtClean="0"/>
              <a:t> is immune to thus, </a:t>
            </a:r>
            <a:br>
              <a:rPr lang="en-US" dirty="0" smtClean="0"/>
            </a:br>
            <a:r>
              <a:rPr lang="en-US" dirty="0" smtClean="0"/>
              <a:t>but not supported everywhere (and is usually opaque)</a:t>
            </a:r>
          </a:p>
          <a:p>
            <a:pPr lvl="1"/>
            <a:r>
              <a:rPr lang="en-US" i="1" dirty="0" smtClean="0"/>
              <a:t>this adds a requirement to the federation or to the </a:t>
            </a:r>
            <a:r>
              <a:rPr lang="en-US" i="1" dirty="0" err="1" smtClean="0"/>
              <a:t>IdPs</a:t>
            </a:r>
            <a:endParaRPr lang="en-US" i="1" dirty="0" smtClean="0"/>
          </a:p>
          <a:p>
            <a:r>
              <a:rPr lang="en-US" dirty="0" smtClean="0"/>
              <a:t>Reasonable representation of names</a:t>
            </a:r>
          </a:p>
          <a:p>
            <a:pPr lvl="1"/>
            <a:r>
              <a:rPr lang="en-US" dirty="0" smtClean="0"/>
              <a:t>Given name, surname and nickname are usually considered privacy sensitive</a:t>
            </a:r>
          </a:p>
          <a:p>
            <a:pPr lvl="1"/>
            <a:r>
              <a:rPr lang="en-US" dirty="0" smtClean="0"/>
              <a:t>user-approved release of these appears doable</a:t>
            </a:r>
          </a:p>
          <a:p>
            <a:pPr lvl="1"/>
            <a:r>
              <a:rPr lang="en-US" dirty="0" smtClean="0"/>
              <a:t>requires  evaluation of legal framework</a:t>
            </a:r>
            <a:endParaRPr lang="en-US" dirty="0"/>
          </a:p>
        </p:txBody>
      </p:sp>
    </p:spTree>
  </p:cSld>
  <p:clrMapOvr>
    <a:masterClrMapping/>
  </p:clrMapOvr>
  <p:transition spd="med"/>
</p:sld>
</file>

<file path=ppt/theme/theme1.xml><?xml version="1.0" encoding="utf-8"?>
<a:theme xmlns:a="http://schemas.openxmlformats.org/drawingml/2006/main" name="eugridpma">
  <a:themeElements>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ugridpm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ugridp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ugridp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ugridp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ugridp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ugridp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ugridp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D:\Home\davidg\Template\eugridpma.pot</Template>
  <TotalTime>64414</TotalTime>
  <Words>684</Words>
  <Application>Microsoft PowerPoint</Application>
  <PresentationFormat>On-screen Show (4:3)</PresentationFormat>
  <Paragraphs>155</Paragraphs>
  <Slides>20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eugridpma</vt:lpstr>
      <vt:lpstr>Slide</vt:lpstr>
      <vt:lpstr>Updates from the  EUGridPMA  David Groep, Apr 20th, 2009</vt:lpstr>
      <vt:lpstr>Updates from the EUGridPMA</vt:lpstr>
      <vt:lpstr>Geographical coverage of the EUGridPMA</vt:lpstr>
      <vt:lpstr>‘AuthZ op. policy WG’</vt:lpstr>
      <vt:lpstr>Federations</vt:lpstr>
      <vt:lpstr>European Landscape</vt:lpstr>
      <vt:lpstr>Grid &amp; Federations - a logical combination</vt:lpstr>
      <vt:lpstr>A Federated Grid CA</vt:lpstr>
      <vt:lpstr>Matching the ‘easy’ requirements</vt:lpstr>
      <vt:lpstr>Matching the ‘harder’ requirements</vt:lpstr>
      <vt:lpstr>Issues for discussion</vt:lpstr>
      <vt:lpstr>New: TERENA Grid CA Service</vt:lpstr>
      <vt:lpstr>Federated CAs in Europe</vt:lpstr>
      <vt:lpstr>Auditing progress</vt:lpstr>
      <vt:lpstr>Guidelines documents and policies</vt:lpstr>
      <vt:lpstr>Using OIDs for decision making</vt:lpstr>
      <vt:lpstr>Credential Repositories</vt:lpstr>
      <vt:lpstr>IGTF Release Process and Web</vt:lpstr>
      <vt:lpstr>Changes to the IGTF Charter</vt:lpstr>
      <vt:lpstr>Slide 20</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Grid Policy Management Authority</dc:title>
  <dc:creator>David Groep</dc:creator>
  <cp:lastModifiedBy>davidg</cp:lastModifiedBy>
  <cp:revision>472</cp:revision>
  <dcterms:created xsi:type="dcterms:W3CDTF">2004-04-13T08:36:56Z</dcterms:created>
  <dcterms:modified xsi:type="dcterms:W3CDTF">2009-04-18T09:42:23Z</dcterms:modified>
</cp:coreProperties>
</file>