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96" r:id="rId3"/>
    <p:sldId id="288" r:id="rId4"/>
    <p:sldId id="284" r:id="rId5"/>
    <p:sldId id="286" r:id="rId6"/>
    <p:sldId id="285" r:id="rId7"/>
    <p:sldId id="295" r:id="rId8"/>
    <p:sldId id="289" r:id="rId9"/>
    <p:sldId id="291" r:id="rId10"/>
    <p:sldId id="292" r:id="rId11"/>
    <p:sldId id="294" r:id="rId12"/>
    <p:sldId id="293" r:id="rId13"/>
    <p:sldId id="297" r:id="rId1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FFCC66"/>
    <a:srgbClr val="3399FF"/>
    <a:srgbClr val="FF505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313" autoAdjust="0"/>
  </p:normalViewPr>
  <p:slideViewPr>
    <p:cSldViewPr>
      <p:cViewPr varScale="1">
        <p:scale>
          <a:sx n="71" d="100"/>
          <a:sy n="71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wai\Desktop\2008-11-26%20FJPPL\caissued_anon2008112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wai\Desktop\2008-11-26%20FJPPL\caissued_anon2008112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plotArea>
      <c:layout/>
      <c:lineChart>
        <c:grouping val="standard"/>
        <c:ser>
          <c:idx val="0"/>
          <c:order val="0"/>
          <c:tx>
            <c:strRef>
              <c:f>月毎発行量!$B$42</c:f>
              <c:strCache>
                <c:ptCount val="1"/>
                <c:pt idx="0">
                  <c:v># of issued certs</c:v>
                </c:pt>
              </c:strCache>
            </c:strRef>
          </c:tx>
          <c:marker>
            <c:symbol val="none"/>
          </c:marker>
          <c:cat>
            <c:numRef>
              <c:f>月毎発行量!$C$41:$AG$41</c:f>
              <c:numCache>
                <c:formatCode>[$-409]mmm\-yy;@</c:formatCode>
                <c:ptCount val="31"/>
                <c:pt idx="0">
                  <c:v>38808</c:v>
                </c:pt>
                <c:pt idx="1">
                  <c:v>38838</c:v>
                </c:pt>
                <c:pt idx="2">
                  <c:v>38869</c:v>
                </c:pt>
                <c:pt idx="3">
                  <c:v>38899</c:v>
                </c:pt>
                <c:pt idx="4">
                  <c:v>38930</c:v>
                </c:pt>
                <c:pt idx="5">
                  <c:v>38961</c:v>
                </c:pt>
                <c:pt idx="6">
                  <c:v>38991</c:v>
                </c:pt>
                <c:pt idx="7">
                  <c:v>39022</c:v>
                </c:pt>
                <c:pt idx="8">
                  <c:v>39052</c:v>
                </c:pt>
                <c:pt idx="9">
                  <c:v>39083</c:v>
                </c:pt>
                <c:pt idx="10">
                  <c:v>39114</c:v>
                </c:pt>
                <c:pt idx="11">
                  <c:v>39142</c:v>
                </c:pt>
                <c:pt idx="12">
                  <c:v>39173</c:v>
                </c:pt>
                <c:pt idx="13">
                  <c:v>39203</c:v>
                </c:pt>
                <c:pt idx="14">
                  <c:v>39234</c:v>
                </c:pt>
                <c:pt idx="15">
                  <c:v>39264</c:v>
                </c:pt>
                <c:pt idx="16">
                  <c:v>39295</c:v>
                </c:pt>
                <c:pt idx="17">
                  <c:v>39326</c:v>
                </c:pt>
                <c:pt idx="18">
                  <c:v>39356</c:v>
                </c:pt>
                <c:pt idx="19">
                  <c:v>39387</c:v>
                </c:pt>
                <c:pt idx="20">
                  <c:v>39417</c:v>
                </c:pt>
                <c:pt idx="21">
                  <c:v>39448</c:v>
                </c:pt>
                <c:pt idx="22">
                  <c:v>39479</c:v>
                </c:pt>
                <c:pt idx="23">
                  <c:v>39508</c:v>
                </c:pt>
                <c:pt idx="24">
                  <c:v>39539</c:v>
                </c:pt>
                <c:pt idx="25">
                  <c:v>39569</c:v>
                </c:pt>
                <c:pt idx="26">
                  <c:v>39600</c:v>
                </c:pt>
                <c:pt idx="27">
                  <c:v>39630</c:v>
                </c:pt>
                <c:pt idx="28">
                  <c:v>39661</c:v>
                </c:pt>
                <c:pt idx="29">
                  <c:v>39692</c:v>
                </c:pt>
                <c:pt idx="30">
                  <c:v>39722</c:v>
                </c:pt>
              </c:numCache>
            </c:numRef>
          </c:cat>
          <c:val>
            <c:numRef>
              <c:f>月毎発行量!$C$42:$AG$42</c:f>
              <c:numCache>
                <c:formatCode>General</c:formatCode>
                <c:ptCount val="31"/>
                <c:pt idx="0">
                  <c:v>6</c:v>
                </c:pt>
                <c:pt idx="1">
                  <c:v>7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7</c:v>
                </c:pt>
                <c:pt idx="6">
                  <c:v>4</c:v>
                </c:pt>
                <c:pt idx="7">
                  <c:v>10</c:v>
                </c:pt>
                <c:pt idx="8">
                  <c:v>15</c:v>
                </c:pt>
                <c:pt idx="9">
                  <c:v>0</c:v>
                </c:pt>
                <c:pt idx="10">
                  <c:v>2</c:v>
                </c:pt>
                <c:pt idx="11">
                  <c:v>8</c:v>
                </c:pt>
                <c:pt idx="12">
                  <c:v>6</c:v>
                </c:pt>
                <c:pt idx="13">
                  <c:v>3</c:v>
                </c:pt>
                <c:pt idx="14">
                  <c:v>4</c:v>
                </c:pt>
                <c:pt idx="15">
                  <c:v>8</c:v>
                </c:pt>
                <c:pt idx="16">
                  <c:v>7</c:v>
                </c:pt>
                <c:pt idx="17">
                  <c:v>40</c:v>
                </c:pt>
                <c:pt idx="18">
                  <c:v>51</c:v>
                </c:pt>
                <c:pt idx="19">
                  <c:v>4</c:v>
                </c:pt>
                <c:pt idx="20">
                  <c:v>13</c:v>
                </c:pt>
                <c:pt idx="21">
                  <c:v>4</c:v>
                </c:pt>
                <c:pt idx="22">
                  <c:v>4</c:v>
                </c:pt>
                <c:pt idx="23">
                  <c:v>6</c:v>
                </c:pt>
                <c:pt idx="24">
                  <c:v>4</c:v>
                </c:pt>
                <c:pt idx="25">
                  <c:v>10</c:v>
                </c:pt>
                <c:pt idx="26">
                  <c:v>6</c:v>
                </c:pt>
                <c:pt idx="27">
                  <c:v>3</c:v>
                </c:pt>
                <c:pt idx="28">
                  <c:v>15</c:v>
                </c:pt>
                <c:pt idx="29">
                  <c:v>34</c:v>
                </c:pt>
                <c:pt idx="30">
                  <c:v>26</c:v>
                </c:pt>
              </c:numCache>
            </c:numRef>
          </c:val>
        </c:ser>
        <c:ser>
          <c:idx val="1"/>
          <c:order val="1"/>
          <c:tx>
            <c:strRef>
              <c:f>月毎発行量!$B$43</c:f>
              <c:strCache>
                <c:ptCount val="1"/>
                <c:pt idx="0">
                  <c:v>accumulated</c:v>
                </c:pt>
              </c:strCache>
            </c:strRef>
          </c:tx>
          <c:marker>
            <c:symbol val="none"/>
          </c:marker>
          <c:cat>
            <c:numRef>
              <c:f>月毎発行量!$C$41:$AG$41</c:f>
              <c:numCache>
                <c:formatCode>[$-409]mmm\-yy;@</c:formatCode>
                <c:ptCount val="31"/>
                <c:pt idx="0">
                  <c:v>38808</c:v>
                </c:pt>
                <c:pt idx="1">
                  <c:v>38838</c:v>
                </c:pt>
                <c:pt idx="2">
                  <c:v>38869</c:v>
                </c:pt>
                <c:pt idx="3">
                  <c:v>38899</c:v>
                </c:pt>
                <c:pt idx="4">
                  <c:v>38930</c:v>
                </c:pt>
                <c:pt idx="5">
                  <c:v>38961</c:v>
                </c:pt>
                <c:pt idx="6">
                  <c:v>38991</c:v>
                </c:pt>
                <c:pt idx="7">
                  <c:v>39022</c:v>
                </c:pt>
                <c:pt idx="8">
                  <c:v>39052</c:v>
                </c:pt>
                <c:pt idx="9">
                  <c:v>39083</c:v>
                </c:pt>
                <c:pt idx="10">
                  <c:v>39114</c:v>
                </c:pt>
                <c:pt idx="11">
                  <c:v>39142</c:v>
                </c:pt>
                <c:pt idx="12">
                  <c:v>39173</c:v>
                </c:pt>
                <c:pt idx="13">
                  <c:v>39203</c:v>
                </c:pt>
                <c:pt idx="14">
                  <c:v>39234</c:v>
                </c:pt>
                <c:pt idx="15">
                  <c:v>39264</c:v>
                </c:pt>
                <c:pt idx="16">
                  <c:v>39295</c:v>
                </c:pt>
                <c:pt idx="17">
                  <c:v>39326</c:v>
                </c:pt>
                <c:pt idx="18">
                  <c:v>39356</c:v>
                </c:pt>
                <c:pt idx="19">
                  <c:v>39387</c:v>
                </c:pt>
                <c:pt idx="20">
                  <c:v>39417</c:v>
                </c:pt>
                <c:pt idx="21">
                  <c:v>39448</c:v>
                </c:pt>
                <c:pt idx="22">
                  <c:v>39479</c:v>
                </c:pt>
                <c:pt idx="23">
                  <c:v>39508</c:v>
                </c:pt>
                <c:pt idx="24">
                  <c:v>39539</c:v>
                </c:pt>
                <c:pt idx="25">
                  <c:v>39569</c:v>
                </c:pt>
                <c:pt idx="26">
                  <c:v>39600</c:v>
                </c:pt>
                <c:pt idx="27">
                  <c:v>39630</c:v>
                </c:pt>
                <c:pt idx="28">
                  <c:v>39661</c:v>
                </c:pt>
                <c:pt idx="29">
                  <c:v>39692</c:v>
                </c:pt>
                <c:pt idx="30">
                  <c:v>39722</c:v>
                </c:pt>
              </c:numCache>
            </c:numRef>
          </c:cat>
          <c:val>
            <c:numRef>
              <c:f>月毎発行量!$C$43:$AG$43</c:f>
              <c:numCache>
                <c:formatCode>General</c:formatCode>
                <c:ptCount val="31"/>
                <c:pt idx="0">
                  <c:v>20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32</c:v>
                </c:pt>
                <c:pt idx="5">
                  <c:v>39</c:v>
                </c:pt>
                <c:pt idx="6">
                  <c:v>43</c:v>
                </c:pt>
                <c:pt idx="7">
                  <c:v>53</c:v>
                </c:pt>
                <c:pt idx="8">
                  <c:v>68</c:v>
                </c:pt>
                <c:pt idx="9">
                  <c:v>68</c:v>
                </c:pt>
                <c:pt idx="10">
                  <c:v>70</c:v>
                </c:pt>
                <c:pt idx="11">
                  <c:v>78</c:v>
                </c:pt>
                <c:pt idx="12">
                  <c:v>84</c:v>
                </c:pt>
                <c:pt idx="13">
                  <c:v>87</c:v>
                </c:pt>
                <c:pt idx="14">
                  <c:v>91</c:v>
                </c:pt>
                <c:pt idx="15">
                  <c:v>99</c:v>
                </c:pt>
                <c:pt idx="16">
                  <c:v>106</c:v>
                </c:pt>
                <c:pt idx="17">
                  <c:v>146</c:v>
                </c:pt>
                <c:pt idx="18">
                  <c:v>197</c:v>
                </c:pt>
                <c:pt idx="19">
                  <c:v>201</c:v>
                </c:pt>
                <c:pt idx="20">
                  <c:v>214</c:v>
                </c:pt>
                <c:pt idx="21">
                  <c:v>218</c:v>
                </c:pt>
                <c:pt idx="22">
                  <c:v>222</c:v>
                </c:pt>
                <c:pt idx="23">
                  <c:v>228</c:v>
                </c:pt>
                <c:pt idx="24">
                  <c:v>232</c:v>
                </c:pt>
                <c:pt idx="25">
                  <c:v>242</c:v>
                </c:pt>
                <c:pt idx="26">
                  <c:v>248</c:v>
                </c:pt>
                <c:pt idx="27">
                  <c:v>251</c:v>
                </c:pt>
                <c:pt idx="28">
                  <c:v>266</c:v>
                </c:pt>
                <c:pt idx="29">
                  <c:v>300</c:v>
                </c:pt>
                <c:pt idx="30">
                  <c:v>326</c:v>
                </c:pt>
              </c:numCache>
            </c:numRef>
          </c:val>
        </c:ser>
        <c:marker val="1"/>
        <c:axId val="277948288"/>
        <c:axId val="294798464"/>
      </c:lineChart>
      <c:dateAx>
        <c:axId val="277948288"/>
        <c:scaling>
          <c:orientation val="minMax"/>
        </c:scaling>
        <c:axPos val="b"/>
        <c:numFmt formatCode="[$-409]mmm\-yy;@" sourceLinked="1"/>
        <c:tickLblPos val="nextTo"/>
        <c:crossAx val="294798464"/>
        <c:crosses val="autoZero"/>
        <c:auto val="1"/>
        <c:lblOffset val="100"/>
      </c:dateAx>
      <c:valAx>
        <c:axId val="294798464"/>
        <c:scaling>
          <c:orientation val="minMax"/>
        </c:scaling>
        <c:axPos val="l"/>
        <c:majorGridlines/>
        <c:numFmt formatCode="General" sourceLinked="1"/>
        <c:tickLblPos val="nextTo"/>
        <c:crossAx val="277948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66111111111112"/>
          <c:y val="7.8069789152271113E-2"/>
          <c:w val="0.3067222222222229"/>
          <c:h val="0.19624096820875037"/>
        </c:manualLayout>
      </c:layout>
      <c:overlay val="1"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plotArea>
      <c:layout/>
      <c:lineChart>
        <c:grouping val="standard"/>
        <c:ser>
          <c:idx val="0"/>
          <c:order val="0"/>
          <c:tx>
            <c:strRef>
              <c:f>月毎発行量!$B$46</c:f>
              <c:strCache>
                <c:ptCount val="1"/>
                <c:pt idx="0">
                  <c:v># of issued certs</c:v>
                </c:pt>
              </c:strCache>
            </c:strRef>
          </c:tx>
          <c:marker>
            <c:symbol val="none"/>
          </c:marker>
          <c:cat>
            <c:numRef>
              <c:f>月毎発行量!$C$45:$AG$45</c:f>
              <c:numCache>
                <c:formatCode>[$-409]mmm\-yy;@</c:formatCode>
                <c:ptCount val="31"/>
                <c:pt idx="0">
                  <c:v>38808</c:v>
                </c:pt>
                <c:pt idx="1">
                  <c:v>38838</c:v>
                </c:pt>
                <c:pt idx="2">
                  <c:v>38869</c:v>
                </c:pt>
                <c:pt idx="3">
                  <c:v>38899</c:v>
                </c:pt>
                <c:pt idx="4">
                  <c:v>38930</c:v>
                </c:pt>
                <c:pt idx="5">
                  <c:v>38961</c:v>
                </c:pt>
                <c:pt idx="6">
                  <c:v>38991</c:v>
                </c:pt>
                <c:pt idx="7">
                  <c:v>39022</c:v>
                </c:pt>
                <c:pt idx="8">
                  <c:v>39052</c:v>
                </c:pt>
                <c:pt idx="9">
                  <c:v>39083</c:v>
                </c:pt>
                <c:pt idx="10">
                  <c:v>39114</c:v>
                </c:pt>
                <c:pt idx="11">
                  <c:v>39142</c:v>
                </c:pt>
                <c:pt idx="12">
                  <c:v>39173</c:v>
                </c:pt>
                <c:pt idx="13">
                  <c:v>39203</c:v>
                </c:pt>
                <c:pt idx="14">
                  <c:v>39234</c:v>
                </c:pt>
                <c:pt idx="15">
                  <c:v>39264</c:v>
                </c:pt>
                <c:pt idx="16">
                  <c:v>39295</c:v>
                </c:pt>
                <c:pt idx="17">
                  <c:v>39326</c:v>
                </c:pt>
                <c:pt idx="18">
                  <c:v>39356</c:v>
                </c:pt>
                <c:pt idx="19">
                  <c:v>39387</c:v>
                </c:pt>
                <c:pt idx="20">
                  <c:v>39417</c:v>
                </c:pt>
                <c:pt idx="21">
                  <c:v>39448</c:v>
                </c:pt>
                <c:pt idx="22">
                  <c:v>39479</c:v>
                </c:pt>
                <c:pt idx="23">
                  <c:v>39508</c:v>
                </c:pt>
                <c:pt idx="24">
                  <c:v>39539</c:v>
                </c:pt>
                <c:pt idx="25">
                  <c:v>39569</c:v>
                </c:pt>
                <c:pt idx="26">
                  <c:v>39600</c:v>
                </c:pt>
                <c:pt idx="27">
                  <c:v>39630</c:v>
                </c:pt>
                <c:pt idx="28">
                  <c:v>39661</c:v>
                </c:pt>
                <c:pt idx="29">
                  <c:v>39692</c:v>
                </c:pt>
                <c:pt idx="30">
                  <c:v>39722</c:v>
                </c:pt>
              </c:numCache>
            </c:numRef>
          </c:cat>
          <c:val>
            <c:numRef>
              <c:f>月毎発行量!$C$46:$AG$46</c:f>
              <c:numCache>
                <c:formatCode>General</c:formatCode>
                <c:ptCount val="31"/>
                <c:pt idx="0">
                  <c:v>41</c:v>
                </c:pt>
                <c:pt idx="1">
                  <c:v>5</c:v>
                </c:pt>
                <c:pt idx="2">
                  <c:v>16</c:v>
                </c:pt>
                <c:pt idx="3">
                  <c:v>6</c:v>
                </c:pt>
                <c:pt idx="4">
                  <c:v>1</c:v>
                </c:pt>
                <c:pt idx="5">
                  <c:v>12</c:v>
                </c:pt>
                <c:pt idx="6">
                  <c:v>10</c:v>
                </c:pt>
                <c:pt idx="7">
                  <c:v>2</c:v>
                </c:pt>
                <c:pt idx="8">
                  <c:v>16</c:v>
                </c:pt>
                <c:pt idx="9">
                  <c:v>0</c:v>
                </c:pt>
                <c:pt idx="10">
                  <c:v>16</c:v>
                </c:pt>
                <c:pt idx="11">
                  <c:v>48</c:v>
                </c:pt>
                <c:pt idx="12">
                  <c:v>23</c:v>
                </c:pt>
                <c:pt idx="13">
                  <c:v>5</c:v>
                </c:pt>
                <c:pt idx="14">
                  <c:v>24</c:v>
                </c:pt>
                <c:pt idx="15">
                  <c:v>12</c:v>
                </c:pt>
                <c:pt idx="16">
                  <c:v>14</c:v>
                </c:pt>
                <c:pt idx="17">
                  <c:v>60</c:v>
                </c:pt>
                <c:pt idx="18">
                  <c:v>105</c:v>
                </c:pt>
                <c:pt idx="19">
                  <c:v>5</c:v>
                </c:pt>
                <c:pt idx="20">
                  <c:v>4</c:v>
                </c:pt>
                <c:pt idx="21">
                  <c:v>9</c:v>
                </c:pt>
                <c:pt idx="22">
                  <c:v>13</c:v>
                </c:pt>
                <c:pt idx="23">
                  <c:v>18</c:v>
                </c:pt>
                <c:pt idx="24">
                  <c:v>5</c:v>
                </c:pt>
                <c:pt idx="25">
                  <c:v>35</c:v>
                </c:pt>
                <c:pt idx="26">
                  <c:v>4</c:v>
                </c:pt>
                <c:pt idx="27">
                  <c:v>0</c:v>
                </c:pt>
                <c:pt idx="28">
                  <c:v>39</c:v>
                </c:pt>
                <c:pt idx="29">
                  <c:v>148</c:v>
                </c:pt>
                <c:pt idx="30">
                  <c:v>0</c:v>
                </c:pt>
              </c:numCache>
            </c:numRef>
          </c:val>
        </c:ser>
        <c:ser>
          <c:idx val="1"/>
          <c:order val="1"/>
          <c:tx>
            <c:strRef>
              <c:f>月毎発行量!$B$47</c:f>
              <c:strCache>
                <c:ptCount val="1"/>
                <c:pt idx="0">
                  <c:v>accumulated</c:v>
                </c:pt>
              </c:strCache>
            </c:strRef>
          </c:tx>
          <c:marker>
            <c:symbol val="none"/>
          </c:marker>
          <c:cat>
            <c:numRef>
              <c:f>月毎発行量!$C$45:$AG$45</c:f>
              <c:numCache>
                <c:formatCode>[$-409]mmm\-yy;@</c:formatCode>
                <c:ptCount val="31"/>
                <c:pt idx="0">
                  <c:v>38808</c:v>
                </c:pt>
                <c:pt idx="1">
                  <c:v>38838</c:v>
                </c:pt>
                <c:pt idx="2">
                  <c:v>38869</c:v>
                </c:pt>
                <c:pt idx="3">
                  <c:v>38899</c:v>
                </c:pt>
                <c:pt idx="4">
                  <c:v>38930</c:v>
                </c:pt>
                <c:pt idx="5">
                  <c:v>38961</c:v>
                </c:pt>
                <c:pt idx="6">
                  <c:v>38991</c:v>
                </c:pt>
                <c:pt idx="7">
                  <c:v>39022</c:v>
                </c:pt>
                <c:pt idx="8">
                  <c:v>39052</c:v>
                </c:pt>
                <c:pt idx="9">
                  <c:v>39083</c:v>
                </c:pt>
                <c:pt idx="10">
                  <c:v>39114</c:v>
                </c:pt>
                <c:pt idx="11">
                  <c:v>39142</c:v>
                </c:pt>
                <c:pt idx="12">
                  <c:v>39173</c:v>
                </c:pt>
                <c:pt idx="13">
                  <c:v>39203</c:v>
                </c:pt>
                <c:pt idx="14">
                  <c:v>39234</c:v>
                </c:pt>
                <c:pt idx="15">
                  <c:v>39264</c:v>
                </c:pt>
                <c:pt idx="16">
                  <c:v>39295</c:v>
                </c:pt>
                <c:pt idx="17">
                  <c:v>39326</c:v>
                </c:pt>
                <c:pt idx="18">
                  <c:v>39356</c:v>
                </c:pt>
                <c:pt idx="19">
                  <c:v>39387</c:v>
                </c:pt>
                <c:pt idx="20">
                  <c:v>39417</c:v>
                </c:pt>
                <c:pt idx="21">
                  <c:v>39448</c:v>
                </c:pt>
                <c:pt idx="22">
                  <c:v>39479</c:v>
                </c:pt>
                <c:pt idx="23">
                  <c:v>39508</c:v>
                </c:pt>
                <c:pt idx="24">
                  <c:v>39539</c:v>
                </c:pt>
                <c:pt idx="25">
                  <c:v>39569</c:v>
                </c:pt>
                <c:pt idx="26">
                  <c:v>39600</c:v>
                </c:pt>
                <c:pt idx="27">
                  <c:v>39630</c:v>
                </c:pt>
                <c:pt idx="28">
                  <c:v>39661</c:v>
                </c:pt>
                <c:pt idx="29">
                  <c:v>39692</c:v>
                </c:pt>
                <c:pt idx="30">
                  <c:v>39722</c:v>
                </c:pt>
              </c:numCache>
            </c:numRef>
          </c:cat>
          <c:val>
            <c:numRef>
              <c:f>月毎発行量!$C$47:$AG$47</c:f>
              <c:numCache>
                <c:formatCode>General</c:formatCode>
                <c:ptCount val="31"/>
                <c:pt idx="0">
                  <c:v>50</c:v>
                </c:pt>
                <c:pt idx="1">
                  <c:v>55</c:v>
                </c:pt>
                <c:pt idx="2">
                  <c:v>71</c:v>
                </c:pt>
                <c:pt idx="3">
                  <c:v>77</c:v>
                </c:pt>
                <c:pt idx="4">
                  <c:v>78</c:v>
                </c:pt>
                <c:pt idx="5">
                  <c:v>90</c:v>
                </c:pt>
                <c:pt idx="6">
                  <c:v>100</c:v>
                </c:pt>
                <c:pt idx="7">
                  <c:v>102</c:v>
                </c:pt>
                <c:pt idx="8">
                  <c:v>118</c:v>
                </c:pt>
                <c:pt idx="9">
                  <c:v>118</c:v>
                </c:pt>
                <c:pt idx="10">
                  <c:v>134</c:v>
                </c:pt>
                <c:pt idx="11">
                  <c:v>182</c:v>
                </c:pt>
                <c:pt idx="12">
                  <c:v>205</c:v>
                </c:pt>
                <c:pt idx="13">
                  <c:v>210</c:v>
                </c:pt>
                <c:pt idx="14">
                  <c:v>234</c:v>
                </c:pt>
                <c:pt idx="15">
                  <c:v>246</c:v>
                </c:pt>
                <c:pt idx="16">
                  <c:v>260</c:v>
                </c:pt>
                <c:pt idx="17">
                  <c:v>320</c:v>
                </c:pt>
                <c:pt idx="18">
                  <c:v>425</c:v>
                </c:pt>
                <c:pt idx="19">
                  <c:v>430</c:v>
                </c:pt>
                <c:pt idx="20">
                  <c:v>434</c:v>
                </c:pt>
                <c:pt idx="21">
                  <c:v>443</c:v>
                </c:pt>
                <c:pt idx="22">
                  <c:v>456</c:v>
                </c:pt>
                <c:pt idx="23">
                  <c:v>474</c:v>
                </c:pt>
                <c:pt idx="24">
                  <c:v>479</c:v>
                </c:pt>
                <c:pt idx="25">
                  <c:v>514</c:v>
                </c:pt>
                <c:pt idx="26">
                  <c:v>518</c:v>
                </c:pt>
                <c:pt idx="27">
                  <c:v>518</c:v>
                </c:pt>
                <c:pt idx="28">
                  <c:v>557</c:v>
                </c:pt>
                <c:pt idx="29">
                  <c:v>705</c:v>
                </c:pt>
                <c:pt idx="30">
                  <c:v>705</c:v>
                </c:pt>
              </c:numCache>
            </c:numRef>
          </c:val>
        </c:ser>
        <c:marker val="1"/>
        <c:axId val="316341248"/>
        <c:axId val="316867328"/>
      </c:lineChart>
      <c:dateAx>
        <c:axId val="316341248"/>
        <c:scaling>
          <c:orientation val="minMax"/>
        </c:scaling>
        <c:axPos val="b"/>
        <c:numFmt formatCode="[$-409]mmm\-yy;@" sourceLinked="1"/>
        <c:tickLblPos val="nextTo"/>
        <c:crossAx val="316867328"/>
        <c:crosses val="autoZero"/>
        <c:auto val="1"/>
        <c:lblOffset val="100"/>
      </c:dateAx>
      <c:valAx>
        <c:axId val="316867328"/>
        <c:scaling>
          <c:orientation val="minMax"/>
        </c:scaling>
        <c:axPos val="l"/>
        <c:majorGridlines/>
        <c:numFmt formatCode="General" sourceLinked="1"/>
        <c:tickLblPos val="nextTo"/>
        <c:crossAx val="316341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66111111111112"/>
          <c:y val="7.8069789152271113E-2"/>
          <c:w val="0.3067222222222229"/>
          <c:h val="0.19624096820875037"/>
        </c:manualLayout>
      </c:layout>
      <c:overlay val="1"/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D65F80-09ED-41D3-B9AA-B0769500BD1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2E70C95F-8E48-4C9F-BE16-F7A3BA917A8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ＭＳ 明朝" pitchFamily="17" charset="-128"/>
              <a:cs typeface="ＭＳ Ｐゴシック" charset="-128"/>
            </a:rPr>
            <a:t>Security Officer</a:t>
          </a:r>
          <a:endParaRPr kumimoji="1" lang="en-US" altLang="ja-JP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endParaRPr>
        </a:p>
      </dgm:t>
    </dgm:pt>
    <dgm:pt modelId="{DD434283-83BA-4A57-A686-3E5F88BFC838}" type="parTrans" cxnId="{1A33EF95-6E1F-4418-9988-2C3220FCB941}">
      <dgm:prSet/>
      <dgm:spPr/>
    </dgm:pt>
    <dgm:pt modelId="{2ADEF24F-38D8-4350-AA1E-2CBF39A5E2E3}" type="sibTrans" cxnId="{1A33EF95-6E1F-4418-9988-2C3220FCB941}">
      <dgm:prSet/>
      <dgm:spPr/>
    </dgm:pt>
    <dgm:pt modelId="{7D2953FD-BAAE-43AB-B703-0F4BBFAB1F9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ＭＳ 明朝" pitchFamily="17" charset="-128"/>
              <a:cs typeface="ＭＳ Ｐゴシック" charset="-128"/>
            </a:rPr>
            <a:t>User Administrator</a:t>
          </a:r>
          <a:endParaRPr kumimoji="1" lang="en-US" altLang="ja-JP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endParaRPr>
        </a:p>
      </dgm:t>
    </dgm:pt>
    <dgm:pt modelId="{B3AC71E2-2677-45F1-AFCB-0F89CC14B72B}" type="parTrans" cxnId="{39F689D7-4C48-4157-A89D-BF0C5DD5010E}">
      <dgm:prSet/>
      <dgm:spPr/>
    </dgm:pt>
    <dgm:pt modelId="{CCDCCA93-91C5-42DC-9639-0BDDEE3AA021}" type="sibTrans" cxnId="{39F689D7-4C48-4157-A89D-BF0C5DD5010E}">
      <dgm:prSet/>
      <dgm:spPr/>
    </dgm:pt>
    <dgm:pt modelId="{BF6C1E39-FF0A-4FE7-814F-AB51F25901F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ＭＳ 明朝" pitchFamily="17" charset="-128"/>
              <a:cs typeface="ＭＳ Ｐゴシック" charset="-128"/>
            </a:rPr>
            <a:t>Reception Desk</a:t>
          </a:r>
          <a:endParaRPr kumimoji="1" lang="en-US" altLang="ja-JP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endParaRPr>
        </a:p>
      </dgm:t>
    </dgm:pt>
    <dgm:pt modelId="{CE1AB0E7-D1FF-4519-95AA-1ED3C5495869}" type="parTrans" cxnId="{9ACC88C7-3464-4ED2-896B-29CD6614BCCE}">
      <dgm:prSet/>
      <dgm:spPr/>
    </dgm:pt>
    <dgm:pt modelId="{11F45EAB-ECD3-4660-9633-01046D8073B7}" type="sibTrans" cxnId="{9ACC88C7-3464-4ED2-896B-29CD6614BCCE}">
      <dgm:prSet/>
      <dgm:spPr/>
    </dgm:pt>
    <dgm:pt modelId="{EE06115B-189E-48CA-BC8E-21BE310E1BB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ＭＳ 明朝" pitchFamily="17" charset="-128"/>
              <a:cs typeface="ＭＳ Ｐゴシック" charset="-128"/>
            </a:rPr>
            <a:t>Registration and Endorsement</a:t>
          </a:r>
          <a:endParaRPr kumimoji="1" lang="en-US" altLang="ja-JP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endParaRPr>
        </a:p>
      </dgm:t>
    </dgm:pt>
    <dgm:pt modelId="{3CA81C33-9928-46F9-B2D6-142D7E2512EA}" type="parTrans" cxnId="{C4018898-4A43-415C-B2F9-164982FDEBEE}">
      <dgm:prSet/>
      <dgm:spPr/>
    </dgm:pt>
    <dgm:pt modelId="{F1A57FC6-6D42-47C6-8E7A-1D07BB9E3635}" type="sibTrans" cxnId="{C4018898-4A43-415C-B2F9-164982FDEBEE}">
      <dgm:prSet/>
      <dgm:spPr/>
    </dgm:pt>
    <dgm:pt modelId="{1C6F0F6E-4272-4793-B6E8-FCD3E7772BB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ＭＳ 明朝" pitchFamily="17" charset="-128"/>
              <a:cs typeface="ＭＳ Ｐゴシック" charset="-128"/>
            </a:rPr>
            <a:t>CA Operator</a:t>
          </a:r>
          <a:endParaRPr kumimoji="1" lang="en-US" altLang="ja-JP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endParaRPr>
        </a:p>
      </dgm:t>
    </dgm:pt>
    <dgm:pt modelId="{EA03855D-BC00-4E41-AE4E-762C83B4B1D2}" type="parTrans" cxnId="{D6DBDF10-98C6-4F06-A33A-98D90D88D0EB}">
      <dgm:prSet/>
      <dgm:spPr/>
    </dgm:pt>
    <dgm:pt modelId="{2DCD8534-DECC-403B-A7CC-9C8F5F1B245F}" type="sibTrans" cxnId="{D6DBDF10-98C6-4F06-A33A-98D90D88D0EB}">
      <dgm:prSet/>
      <dgm:spPr/>
    </dgm:pt>
    <dgm:pt modelId="{021817F7-A2A0-4D3D-8B43-062C908C444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ＭＳ 明朝" pitchFamily="17" charset="-128"/>
              <a:cs typeface="ＭＳ Ｐゴシック" charset="-128"/>
            </a:rPr>
            <a:t>RA Operation </a:t>
          </a:r>
          <a:endParaRPr kumimoji="1" lang="en-US" altLang="ja-JP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endParaRPr>
        </a:p>
      </dgm:t>
    </dgm:pt>
    <dgm:pt modelId="{C0F06D48-F199-4E4F-A0D0-71644FE1647A}" type="parTrans" cxnId="{5DFD898A-F4D0-4B4C-A626-7B7F9C984A61}">
      <dgm:prSet/>
      <dgm:spPr/>
    </dgm:pt>
    <dgm:pt modelId="{6C262D17-31E4-4086-A9C9-08E9EFB36BE7}" type="sibTrans" cxnId="{5DFD898A-F4D0-4B4C-A626-7B7F9C984A61}">
      <dgm:prSet/>
      <dgm:spPr/>
    </dgm:pt>
    <dgm:pt modelId="{439920C3-3AD0-40E3-8999-31E49B77B54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ＭＳ 明朝" pitchFamily="17" charset="-128"/>
              <a:cs typeface="ＭＳ Ｐゴシック" charset="-128"/>
            </a:rPr>
            <a:t>CA Operation</a:t>
          </a:r>
          <a:endParaRPr kumimoji="1" lang="en-US" altLang="ja-JP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endParaRPr>
        </a:p>
      </dgm:t>
    </dgm:pt>
    <dgm:pt modelId="{55698614-3260-47E5-B693-94D84806CF8D}" type="parTrans" cxnId="{978F0D2B-7823-47A7-82E6-831900676BEB}">
      <dgm:prSet/>
      <dgm:spPr/>
    </dgm:pt>
    <dgm:pt modelId="{5CE0AC87-73B9-413D-A8EB-A65D02050650}" type="sibTrans" cxnId="{978F0D2B-7823-47A7-82E6-831900676BEB}">
      <dgm:prSet/>
      <dgm:spPr/>
    </dgm:pt>
    <dgm:pt modelId="{C52D476A-5ECB-462D-9E63-BE5D1422124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ＭＳ 明朝" pitchFamily="17" charset="-128"/>
              <a:cs typeface="ＭＳ Ｐゴシック" charset="-128"/>
            </a:rPr>
            <a:t>Hardware and Software Maintenance</a:t>
          </a:r>
          <a:endParaRPr kumimoji="1" lang="en-US" altLang="ja-JP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endParaRPr>
        </a:p>
      </dgm:t>
    </dgm:pt>
    <dgm:pt modelId="{3AD14443-BF78-47D5-8DDE-40922682C492}" type="parTrans" cxnId="{EAEF078A-6AC1-459F-ADDF-6343F410932E}">
      <dgm:prSet/>
      <dgm:spPr/>
    </dgm:pt>
    <dgm:pt modelId="{0F129F35-AB1C-494D-AA5A-9B6194DE2204}" type="sibTrans" cxnId="{EAEF078A-6AC1-459F-ADDF-6343F410932E}">
      <dgm:prSet/>
      <dgm:spPr/>
    </dgm:pt>
    <dgm:pt modelId="{FC894880-9AEF-4EF9-BC64-62A90A925BD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ＭＳ 明朝" pitchFamily="17" charset="-128"/>
              <a:cs typeface="ＭＳ Ｐゴシック" charset="-128"/>
            </a:rPr>
            <a:t>RA Operator</a:t>
          </a:r>
          <a:endParaRPr kumimoji="1" lang="en-US" altLang="ja-JP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endParaRPr>
        </a:p>
      </dgm:t>
    </dgm:pt>
    <dgm:pt modelId="{9989629E-BF11-4131-B971-B609C48B4B7B}" type="parTrans" cxnId="{EB40F767-7950-4A45-9A22-CABB574D3974}">
      <dgm:prSet/>
      <dgm:spPr/>
    </dgm:pt>
    <dgm:pt modelId="{41A80283-B1D0-47BC-9568-51DF67B88682}" type="sibTrans" cxnId="{EB40F767-7950-4A45-9A22-CABB574D3974}">
      <dgm:prSet/>
      <dgm:spPr/>
    </dgm:pt>
    <dgm:pt modelId="{CC724FD1-D9D0-4B84-9256-9CBBFB02EC6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ＭＳ 明朝" pitchFamily="17" charset="-128"/>
              <a:cs typeface="ＭＳ Ｐゴシック" charset="-128"/>
            </a:rPr>
            <a:t>Help Desk</a:t>
          </a:r>
          <a:endParaRPr kumimoji="1" lang="en-US" altLang="ja-JP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endParaRPr>
        </a:p>
      </dgm:t>
    </dgm:pt>
    <dgm:pt modelId="{AB97B6CA-EA54-4C31-A521-5CF63C6DC15D}" type="parTrans" cxnId="{1691106A-4F34-4FE1-A64A-72B879E52F36}">
      <dgm:prSet/>
      <dgm:spPr/>
    </dgm:pt>
    <dgm:pt modelId="{3DA52502-3944-4341-A2E7-176423A50409}" type="sibTrans" cxnId="{1691106A-4F34-4FE1-A64A-72B879E52F36}">
      <dgm:prSet/>
      <dgm:spPr/>
    </dgm:pt>
    <dgm:pt modelId="{C7492202-54C4-4C9B-B5C7-9A4AAB74884C}" type="pres">
      <dgm:prSet presAssocID="{91D65F80-09ED-41D3-B9AA-B0769500BD1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EE47C02-8EB6-437E-9932-2F52776A58D9}" type="pres">
      <dgm:prSet presAssocID="{2E70C95F-8E48-4C9F-BE16-F7A3BA917A85}" presName="hierRoot1" presStyleCnt="0">
        <dgm:presLayoutVars>
          <dgm:hierBranch/>
        </dgm:presLayoutVars>
      </dgm:prSet>
      <dgm:spPr/>
    </dgm:pt>
    <dgm:pt modelId="{7DBF54FB-46F7-4748-8A76-FC1E6BBE3366}" type="pres">
      <dgm:prSet presAssocID="{2E70C95F-8E48-4C9F-BE16-F7A3BA917A85}" presName="rootComposite1" presStyleCnt="0"/>
      <dgm:spPr/>
    </dgm:pt>
    <dgm:pt modelId="{4075F35D-B0CE-4BB4-AA98-512EB18E5C15}" type="pres">
      <dgm:prSet presAssocID="{2E70C95F-8E48-4C9F-BE16-F7A3BA917A85}" presName="rootText1" presStyleLbl="node0" presStyleIdx="0" presStyleCnt="1">
        <dgm:presLayoutVars>
          <dgm:chPref val="3"/>
        </dgm:presLayoutVars>
      </dgm:prSet>
      <dgm:spPr/>
    </dgm:pt>
    <dgm:pt modelId="{0E6F28B3-A2DB-457E-98CE-82FB04CC50E3}" type="pres">
      <dgm:prSet presAssocID="{2E70C95F-8E48-4C9F-BE16-F7A3BA917A85}" presName="rootConnector1" presStyleLbl="node1" presStyleIdx="0" presStyleCnt="0"/>
      <dgm:spPr/>
    </dgm:pt>
    <dgm:pt modelId="{EC8200AB-ABF0-49BB-8080-AA299B541005}" type="pres">
      <dgm:prSet presAssocID="{2E70C95F-8E48-4C9F-BE16-F7A3BA917A85}" presName="hierChild2" presStyleCnt="0"/>
      <dgm:spPr/>
    </dgm:pt>
    <dgm:pt modelId="{5E94D4CF-9E90-472E-9017-9C045B460408}" type="pres">
      <dgm:prSet presAssocID="{B3AC71E2-2677-45F1-AFCB-0F89CC14B72B}" presName="Name35" presStyleLbl="parChTrans1D2" presStyleIdx="0" presStyleCnt="4"/>
      <dgm:spPr/>
    </dgm:pt>
    <dgm:pt modelId="{D3C0A640-91D2-4BF4-9EA2-52DF909DA063}" type="pres">
      <dgm:prSet presAssocID="{7D2953FD-BAAE-43AB-B703-0F4BBFAB1F98}" presName="hierRoot2" presStyleCnt="0">
        <dgm:presLayoutVars>
          <dgm:hierBranch/>
        </dgm:presLayoutVars>
      </dgm:prSet>
      <dgm:spPr/>
    </dgm:pt>
    <dgm:pt modelId="{2E9C8B3C-CF4C-435A-8668-FDF841DBCF76}" type="pres">
      <dgm:prSet presAssocID="{7D2953FD-BAAE-43AB-B703-0F4BBFAB1F98}" presName="rootComposite" presStyleCnt="0"/>
      <dgm:spPr/>
    </dgm:pt>
    <dgm:pt modelId="{886F1157-7697-49D0-AD95-B559C34B4DED}" type="pres">
      <dgm:prSet presAssocID="{7D2953FD-BAAE-43AB-B703-0F4BBFAB1F98}" presName="rootText" presStyleLbl="node2" presStyleIdx="0" presStyleCnt="4">
        <dgm:presLayoutVars>
          <dgm:chPref val="3"/>
        </dgm:presLayoutVars>
      </dgm:prSet>
      <dgm:spPr/>
    </dgm:pt>
    <dgm:pt modelId="{B57D529E-6FB5-40B8-8EE4-C76855EE38E0}" type="pres">
      <dgm:prSet presAssocID="{7D2953FD-BAAE-43AB-B703-0F4BBFAB1F98}" presName="rootConnector" presStyleLbl="node2" presStyleIdx="0" presStyleCnt="4"/>
      <dgm:spPr/>
    </dgm:pt>
    <dgm:pt modelId="{398E5783-72A9-4B65-8915-749B63877C33}" type="pres">
      <dgm:prSet presAssocID="{7D2953FD-BAAE-43AB-B703-0F4BBFAB1F98}" presName="hierChild4" presStyleCnt="0"/>
      <dgm:spPr/>
    </dgm:pt>
    <dgm:pt modelId="{807D6041-3169-481D-A4AB-0CFDD4669353}" type="pres">
      <dgm:prSet presAssocID="{CE1AB0E7-D1FF-4519-95AA-1ED3C5495869}" presName="Name35" presStyleLbl="parChTrans1D3" presStyleIdx="0" presStyleCnt="5"/>
      <dgm:spPr/>
    </dgm:pt>
    <dgm:pt modelId="{D8F1394D-69D8-4BD9-BE28-DF9C2F0A3B9C}" type="pres">
      <dgm:prSet presAssocID="{BF6C1E39-FF0A-4FE7-814F-AB51F25901F6}" presName="hierRoot2" presStyleCnt="0">
        <dgm:presLayoutVars>
          <dgm:hierBranch val="r"/>
        </dgm:presLayoutVars>
      </dgm:prSet>
      <dgm:spPr/>
    </dgm:pt>
    <dgm:pt modelId="{44E3CA03-0C92-4B6C-9A5B-5F098D3B60BA}" type="pres">
      <dgm:prSet presAssocID="{BF6C1E39-FF0A-4FE7-814F-AB51F25901F6}" presName="rootComposite" presStyleCnt="0"/>
      <dgm:spPr/>
    </dgm:pt>
    <dgm:pt modelId="{6A3B7573-78B7-436C-8DC6-48FA99DE12ED}" type="pres">
      <dgm:prSet presAssocID="{BF6C1E39-FF0A-4FE7-814F-AB51F25901F6}" presName="rootText" presStyleLbl="node3" presStyleIdx="0" presStyleCnt="5">
        <dgm:presLayoutVars>
          <dgm:chPref val="3"/>
        </dgm:presLayoutVars>
      </dgm:prSet>
      <dgm:spPr/>
    </dgm:pt>
    <dgm:pt modelId="{9BA390C9-6B57-41C6-82B3-5D56B1A06769}" type="pres">
      <dgm:prSet presAssocID="{BF6C1E39-FF0A-4FE7-814F-AB51F25901F6}" presName="rootConnector" presStyleLbl="node3" presStyleIdx="0" presStyleCnt="5"/>
      <dgm:spPr/>
    </dgm:pt>
    <dgm:pt modelId="{5802E22C-CE4B-4ECA-92D4-E34634CC1DE6}" type="pres">
      <dgm:prSet presAssocID="{BF6C1E39-FF0A-4FE7-814F-AB51F25901F6}" presName="hierChild4" presStyleCnt="0"/>
      <dgm:spPr/>
    </dgm:pt>
    <dgm:pt modelId="{5659C581-8E2C-49FF-AED4-36831E50A286}" type="pres">
      <dgm:prSet presAssocID="{BF6C1E39-FF0A-4FE7-814F-AB51F25901F6}" presName="hierChild5" presStyleCnt="0"/>
      <dgm:spPr/>
    </dgm:pt>
    <dgm:pt modelId="{2A314873-1FD6-4472-A85D-22E38C3BB2D8}" type="pres">
      <dgm:prSet presAssocID="{3CA81C33-9928-46F9-B2D6-142D7E2512EA}" presName="Name35" presStyleLbl="parChTrans1D3" presStyleIdx="1" presStyleCnt="5"/>
      <dgm:spPr/>
    </dgm:pt>
    <dgm:pt modelId="{3A3F193C-4221-487C-B248-E8922871BBB8}" type="pres">
      <dgm:prSet presAssocID="{EE06115B-189E-48CA-BC8E-21BE310E1BB7}" presName="hierRoot2" presStyleCnt="0">
        <dgm:presLayoutVars>
          <dgm:hierBranch val="r"/>
        </dgm:presLayoutVars>
      </dgm:prSet>
      <dgm:spPr/>
    </dgm:pt>
    <dgm:pt modelId="{975029DE-A3A9-464F-B988-7D13ABDB8669}" type="pres">
      <dgm:prSet presAssocID="{EE06115B-189E-48CA-BC8E-21BE310E1BB7}" presName="rootComposite" presStyleCnt="0"/>
      <dgm:spPr/>
    </dgm:pt>
    <dgm:pt modelId="{FD17F561-025C-4383-B016-A020E1780CFD}" type="pres">
      <dgm:prSet presAssocID="{EE06115B-189E-48CA-BC8E-21BE310E1BB7}" presName="rootText" presStyleLbl="node3" presStyleIdx="1" presStyleCnt="5">
        <dgm:presLayoutVars>
          <dgm:chPref val="3"/>
        </dgm:presLayoutVars>
      </dgm:prSet>
      <dgm:spPr/>
    </dgm:pt>
    <dgm:pt modelId="{87B182F3-ED87-4A60-B447-65CB3D566C68}" type="pres">
      <dgm:prSet presAssocID="{EE06115B-189E-48CA-BC8E-21BE310E1BB7}" presName="rootConnector" presStyleLbl="node3" presStyleIdx="1" presStyleCnt="5"/>
      <dgm:spPr/>
    </dgm:pt>
    <dgm:pt modelId="{6A9F35AC-DBF9-4B6C-AA6B-0051AC1DA52C}" type="pres">
      <dgm:prSet presAssocID="{EE06115B-189E-48CA-BC8E-21BE310E1BB7}" presName="hierChild4" presStyleCnt="0"/>
      <dgm:spPr/>
    </dgm:pt>
    <dgm:pt modelId="{C2C88E87-C523-4543-B342-3B4EFB11B754}" type="pres">
      <dgm:prSet presAssocID="{EE06115B-189E-48CA-BC8E-21BE310E1BB7}" presName="hierChild5" presStyleCnt="0"/>
      <dgm:spPr/>
    </dgm:pt>
    <dgm:pt modelId="{D84EFC7A-0C81-462C-B884-D536E7360247}" type="pres">
      <dgm:prSet presAssocID="{7D2953FD-BAAE-43AB-B703-0F4BBFAB1F98}" presName="hierChild5" presStyleCnt="0"/>
      <dgm:spPr/>
    </dgm:pt>
    <dgm:pt modelId="{D2A4F924-F434-409A-8A46-9F94EB979F15}" type="pres">
      <dgm:prSet presAssocID="{EA03855D-BC00-4E41-AE4E-762C83B4B1D2}" presName="Name35" presStyleLbl="parChTrans1D2" presStyleIdx="1" presStyleCnt="4"/>
      <dgm:spPr/>
    </dgm:pt>
    <dgm:pt modelId="{C91B0651-636D-4856-9DE8-60E082F44A74}" type="pres">
      <dgm:prSet presAssocID="{1C6F0F6E-4272-4793-B6E8-FCD3E7772BBA}" presName="hierRoot2" presStyleCnt="0">
        <dgm:presLayoutVars>
          <dgm:hierBranch/>
        </dgm:presLayoutVars>
      </dgm:prSet>
      <dgm:spPr/>
    </dgm:pt>
    <dgm:pt modelId="{85E5D32D-A705-4D13-BB9B-963A2939B2C7}" type="pres">
      <dgm:prSet presAssocID="{1C6F0F6E-4272-4793-B6E8-FCD3E7772BBA}" presName="rootComposite" presStyleCnt="0"/>
      <dgm:spPr/>
    </dgm:pt>
    <dgm:pt modelId="{FA1736F2-C551-434F-A12D-8AD340204677}" type="pres">
      <dgm:prSet presAssocID="{1C6F0F6E-4272-4793-B6E8-FCD3E7772BBA}" presName="rootText" presStyleLbl="node2" presStyleIdx="1" presStyleCnt="4">
        <dgm:presLayoutVars>
          <dgm:chPref val="3"/>
        </dgm:presLayoutVars>
      </dgm:prSet>
      <dgm:spPr/>
    </dgm:pt>
    <dgm:pt modelId="{17BD7F10-B489-4AC9-ADC1-90877AEAB53B}" type="pres">
      <dgm:prSet presAssocID="{1C6F0F6E-4272-4793-B6E8-FCD3E7772BBA}" presName="rootConnector" presStyleLbl="node2" presStyleIdx="1" presStyleCnt="4"/>
      <dgm:spPr/>
    </dgm:pt>
    <dgm:pt modelId="{1951A450-CEE5-4640-AC67-00070D3A6C12}" type="pres">
      <dgm:prSet presAssocID="{1C6F0F6E-4272-4793-B6E8-FCD3E7772BBA}" presName="hierChild4" presStyleCnt="0"/>
      <dgm:spPr/>
    </dgm:pt>
    <dgm:pt modelId="{C61439E5-64F0-4B21-874D-ACC0241C75FF}" type="pres">
      <dgm:prSet presAssocID="{C0F06D48-F199-4E4F-A0D0-71644FE1647A}" presName="Name35" presStyleLbl="parChTrans1D3" presStyleIdx="2" presStyleCnt="5"/>
      <dgm:spPr/>
    </dgm:pt>
    <dgm:pt modelId="{5CCA14A4-E52D-4389-92E3-7BDCF5672462}" type="pres">
      <dgm:prSet presAssocID="{021817F7-A2A0-4D3D-8B43-062C908C4447}" presName="hierRoot2" presStyleCnt="0">
        <dgm:presLayoutVars>
          <dgm:hierBranch val="r"/>
        </dgm:presLayoutVars>
      </dgm:prSet>
      <dgm:spPr/>
    </dgm:pt>
    <dgm:pt modelId="{7649842C-CBB6-498E-A21D-1D1947232AC5}" type="pres">
      <dgm:prSet presAssocID="{021817F7-A2A0-4D3D-8B43-062C908C4447}" presName="rootComposite" presStyleCnt="0"/>
      <dgm:spPr/>
    </dgm:pt>
    <dgm:pt modelId="{EC44B75B-D49B-48E5-AEEB-D87DBB956268}" type="pres">
      <dgm:prSet presAssocID="{021817F7-A2A0-4D3D-8B43-062C908C4447}" presName="rootText" presStyleLbl="node3" presStyleIdx="2" presStyleCnt="5">
        <dgm:presLayoutVars>
          <dgm:chPref val="3"/>
        </dgm:presLayoutVars>
      </dgm:prSet>
      <dgm:spPr/>
    </dgm:pt>
    <dgm:pt modelId="{FBE6804C-AB02-4B88-A2E9-C1991E96CEDC}" type="pres">
      <dgm:prSet presAssocID="{021817F7-A2A0-4D3D-8B43-062C908C4447}" presName="rootConnector" presStyleLbl="node3" presStyleIdx="2" presStyleCnt="5"/>
      <dgm:spPr/>
    </dgm:pt>
    <dgm:pt modelId="{11A91DDF-A154-4C05-8B4C-349EE1B89A77}" type="pres">
      <dgm:prSet presAssocID="{021817F7-A2A0-4D3D-8B43-062C908C4447}" presName="hierChild4" presStyleCnt="0"/>
      <dgm:spPr/>
    </dgm:pt>
    <dgm:pt modelId="{480CF0D5-8770-4C30-A5AE-470E577E2BC2}" type="pres">
      <dgm:prSet presAssocID="{021817F7-A2A0-4D3D-8B43-062C908C4447}" presName="hierChild5" presStyleCnt="0"/>
      <dgm:spPr/>
    </dgm:pt>
    <dgm:pt modelId="{829F269E-D6CB-441E-9130-62CA4F8B7E47}" type="pres">
      <dgm:prSet presAssocID="{55698614-3260-47E5-B693-94D84806CF8D}" presName="Name35" presStyleLbl="parChTrans1D3" presStyleIdx="3" presStyleCnt="5"/>
      <dgm:spPr/>
    </dgm:pt>
    <dgm:pt modelId="{FFF164DD-4572-4CEC-84EE-796D2C9E3C03}" type="pres">
      <dgm:prSet presAssocID="{439920C3-3AD0-40E3-8999-31E49B77B54B}" presName="hierRoot2" presStyleCnt="0">
        <dgm:presLayoutVars>
          <dgm:hierBranch val="r"/>
        </dgm:presLayoutVars>
      </dgm:prSet>
      <dgm:spPr/>
    </dgm:pt>
    <dgm:pt modelId="{F5797118-B8CC-40AD-9574-90D46E458DBD}" type="pres">
      <dgm:prSet presAssocID="{439920C3-3AD0-40E3-8999-31E49B77B54B}" presName="rootComposite" presStyleCnt="0"/>
      <dgm:spPr/>
    </dgm:pt>
    <dgm:pt modelId="{4CB84E09-2372-4363-B50B-A6F0B0AAE871}" type="pres">
      <dgm:prSet presAssocID="{439920C3-3AD0-40E3-8999-31E49B77B54B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CD0FA0A7-D35C-49DB-A98B-3327841A5C25}" type="pres">
      <dgm:prSet presAssocID="{439920C3-3AD0-40E3-8999-31E49B77B54B}" presName="rootConnector" presStyleLbl="node3" presStyleIdx="3" presStyleCnt="5"/>
      <dgm:spPr/>
    </dgm:pt>
    <dgm:pt modelId="{B43452C5-D4CD-4318-9EAD-BAF7F981869F}" type="pres">
      <dgm:prSet presAssocID="{439920C3-3AD0-40E3-8999-31E49B77B54B}" presName="hierChild4" presStyleCnt="0"/>
      <dgm:spPr/>
    </dgm:pt>
    <dgm:pt modelId="{9A73FC73-841F-43AF-9FF7-A84BF16C5CF7}" type="pres">
      <dgm:prSet presAssocID="{439920C3-3AD0-40E3-8999-31E49B77B54B}" presName="hierChild5" presStyleCnt="0"/>
      <dgm:spPr/>
    </dgm:pt>
    <dgm:pt modelId="{CC5449C9-D93E-49D7-A6DD-8179346739D4}" type="pres">
      <dgm:prSet presAssocID="{3AD14443-BF78-47D5-8DDE-40922682C492}" presName="Name35" presStyleLbl="parChTrans1D3" presStyleIdx="4" presStyleCnt="5"/>
      <dgm:spPr/>
    </dgm:pt>
    <dgm:pt modelId="{B517C5A2-31C4-4FAA-9C79-6E739BC2394B}" type="pres">
      <dgm:prSet presAssocID="{C52D476A-5ECB-462D-9E63-BE5D14221247}" presName="hierRoot2" presStyleCnt="0">
        <dgm:presLayoutVars>
          <dgm:hierBranch val="r"/>
        </dgm:presLayoutVars>
      </dgm:prSet>
      <dgm:spPr/>
    </dgm:pt>
    <dgm:pt modelId="{DD064164-81B8-4F20-B242-BE6C193313B5}" type="pres">
      <dgm:prSet presAssocID="{C52D476A-5ECB-462D-9E63-BE5D14221247}" presName="rootComposite" presStyleCnt="0"/>
      <dgm:spPr/>
    </dgm:pt>
    <dgm:pt modelId="{1BC914D2-EFB8-424E-87C6-906F7030DB47}" type="pres">
      <dgm:prSet presAssocID="{C52D476A-5ECB-462D-9E63-BE5D14221247}" presName="rootText" presStyleLbl="node3" presStyleIdx="4" presStyleCnt="5">
        <dgm:presLayoutVars>
          <dgm:chPref val="3"/>
        </dgm:presLayoutVars>
      </dgm:prSet>
      <dgm:spPr/>
    </dgm:pt>
    <dgm:pt modelId="{82EC970F-E923-4700-8B7A-429FA47F2C82}" type="pres">
      <dgm:prSet presAssocID="{C52D476A-5ECB-462D-9E63-BE5D14221247}" presName="rootConnector" presStyleLbl="node3" presStyleIdx="4" presStyleCnt="5"/>
      <dgm:spPr/>
    </dgm:pt>
    <dgm:pt modelId="{782583A7-D32C-4520-89F1-0E495BDA78DE}" type="pres">
      <dgm:prSet presAssocID="{C52D476A-5ECB-462D-9E63-BE5D14221247}" presName="hierChild4" presStyleCnt="0"/>
      <dgm:spPr/>
    </dgm:pt>
    <dgm:pt modelId="{8D15220B-3957-48EC-9A95-1938AAB0880C}" type="pres">
      <dgm:prSet presAssocID="{C52D476A-5ECB-462D-9E63-BE5D14221247}" presName="hierChild5" presStyleCnt="0"/>
      <dgm:spPr/>
    </dgm:pt>
    <dgm:pt modelId="{301946A8-36DB-446C-8EE8-95816112C604}" type="pres">
      <dgm:prSet presAssocID="{1C6F0F6E-4272-4793-B6E8-FCD3E7772BBA}" presName="hierChild5" presStyleCnt="0"/>
      <dgm:spPr/>
    </dgm:pt>
    <dgm:pt modelId="{EB91CC1B-AC4B-4A53-BFF9-4801D11EC47D}" type="pres">
      <dgm:prSet presAssocID="{9989629E-BF11-4131-B971-B609C48B4B7B}" presName="Name35" presStyleLbl="parChTrans1D2" presStyleIdx="2" presStyleCnt="4"/>
      <dgm:spPr/>
    </dgm:pt>
    <dgm:pt modelId="{CF6347AA-E888-4145-B135-6155587B45E9}" type="pres">
      <dgm:prSet presAssocID="{FC894880-9AEF-4EF9-BC64-62A90A925BDA}" presName="hierRoot2" presStyleCnt="0">
        <dgm:presLayoutVars>
          <dgm:hierBranch/>
        </dgm:presLayoutVars>
      </dgm:prSet>
      <dgm:spPr/>
    </dgm:pt>
    <dgm:pt modelId="{31686CD0-F933-4DCA-833E-97D87CB93A5F}" type="pres">
      <dgm:prSet presAssocID="{FC894880-9AEF-4EF9-BC64-62A90A925BDA}" presName="rootComposite" presStyleCnt="0"/>
      <dgm:spPr/>
    </dgm:pt>
    <dgm:pt modelId="{4B9247AD-B963-40B7-95CB-93A964E8D410}" type="pres">
      <dgm:prSet presAssocID="{FC894880-9AEF-4EF9-BC64-62A90A925BDA}" presName="rootText" presStyleLbl="node2" presStyleIdx="2" presStyleCnt="4">
        <dgm:presLayoutVars>
          <dgm:chPref val="3"/>
        </dgm:presLayoutVars>
      </dgm:prSet>
      <dgm:spPr/>
    </dgm:pt>
    <dgm:pt modelId="{D922D38F-1389-4DBA-B5B9-6AE8A66BD050}" type="pres">
      <dgm:prSet presAssocID="{FC894880-9AEF-4EF9-BC64-62A90A925BDA}" presName="rootConnector" presStyleLbl="node2" presStyleIdx="2" presStyleCnt="4"/>
      <dgm:spPr/>
    </dgm:pt>
    <dgm:pt modelId="{6EAED094-AD46-447F-BC29-101200EBFE3E}" type="pres">
      <dgm:prSet presAssocID="{FC894880-9AEF-4EF9-BC64-62A90A925BDA}" presName="hierChild4" presStyleCnt="0"/>
      <dgm:spPr/>
    </dgm:pt>
    <dgm:pt modelId="{55805AA8-3720-4EF9-BC14-91BAC8B582ED}" type="pres">
      <dgm:prSet presAssocID="{FC894880-9AEF-4EF9-BC64-62A90A925BDA}" presName="hierChild5" presStyleCnt="0"/>
      <dgm:spPr/>
    </dgm:pt>
    <dgm:pt modelId="{F3C0A687-A916-4F73-8216-DCF67F536905}" type="pres">
      <dgm:prSet presAssocID="{AB97B6CA-EA54-4C31-A521-5CF63C6DC15D}" presName="Name35" presStyleLbl="parChTrans1D2" presStyleIdx="3" presStyleCnt="4"/>
      <dgm:spPr/>
    </dgm:pt>
    <dgm:pt modelId="{E342D84C-6F5C-443E-A2EE-B49BA82B15F9}" type="pres">
      <dgm:prSet presAssocID="{CC724FD1-D9D0-4B84-9256-9CBBFB02EC6D}" presName="hierRoot2" presStyleCnt="0">
        <dgm:presLayoutVars>
          <dgm:hierBranch/>
        </dgm:presLayoutVars>
      </dgm:prSet>
      <dgm:spPr/>
    </dgm:pt>
    <dgm:pt modelId="{6B176671-0DE3-406F-933F-8B3AC4F3CC9C}" type="pres">
      <dgm:prSet presAssocID="{CC724FD1-D9D0-4B84-9256-9CBBFB02EC6D}" presName="rootComposite" presStyleCnt="0"/>
      <dgm:spPr/>
    </dgm:pt>
    <dgm:pt modelId="{4602D8A5-C4D2-49AA-A9FF-7C7C42041FFD}" type="pres">
      <dgm:prSet presAssocID="{CC724FD1-D9D0-4B84-9256-9CBBFB02EC6D}" presName="rootText" presStyleLbl="node2" presStyleIdx="3" presStyleCnt="4">
        <dgm:presLayoutVars>
          <dgm:chPref val="3"/>
        </dgm:presLayoutVars>
      </dgm:prSet>
      <dgm:spPr/>
    </dgm:pt>
    <dgm:pt modelId="{2287DD07-135F-439B-B196-01CE0AAE322B}" type="pres">
      <dgm:prSet presAssocID="{CC724FD1-D9D0-4B84-9256-9CBBFB02EC6D}" presName="rootConnector" presStyleLbl="node2" presStyleIdx="3" presStyleCnt="4"/>
      <dgm:spPr/>
    </dgm:pt>
    <dgm:pt modelId="{69CE5D02-8DB8-4E14-A17E-ADC1EC2F42E2}" type="pres">
      <dgm:prSet presAssocID="{CC724FD1-D9D0-4B84-9256-9CBBFB02EC6D}" presName="hierChild4" presStyleCnt="0"/>
      <dgm:spPr/>
    </dgm:pt>
    <dgm:pt modelId="{2F6FB46F-0BDD-4AC8-A91D-5961D5434648}" type="pres">
      <dgm:prSet presAssocID="{CC724FD1-D9D0-4B84-9256-9CBBFB02EC6D}" presName="hierChild5" presStyleCnt="0"/>
      <dgm:spPr/>
    </dgm:pt>
    <dgm:pt modelId="{095CE11E-6F1D-4538-BAE3-708468284DE3}" type="pres">
      <dgm:prSet presAssocID="{2E70C95F-8E48-4C9F-BE16-F7A3BA917A85}" presName="hierChild3" presStyleCnt="0"/>
      <dgm:spPr/>
    </dgm:pt>
  </dgm:ptLst>
  <dgm:cxnLst>
    <dgm:cxn modelId="{D6DBDF10-98C6-4F06-A33A-98D90D88D0EB}" srcId="{2E70C95F-8E48-4C9F-BE16-F7A3BA917A85}" destId="{1C6F0F6E-4272-4793-B6E8-FCD3E7772BBA}" srcOrd="1" destOrd="0" parTransId="{EA03855D-BC00-4E41-AE4E-762C83B4B1D2}" sibTransId="{2DCD8534-DECC-403B-A7CC-9C8F5F1B245F}"/>
    <dgm:cxn modelId="{DCCE53AE-5908-4C20-966A-CD5A2D034DD2}" type="presOf" srcId="{C52D476A-5ECB-462D-9E63-BE5D14221247}" destId="{1BC914D2-EFB8-424E-87C6-906F7030DB47}" srcOrd="0" destOrd="0" presId="urn:microsoft.com/office/officeart/2005/8/layout/orgChart1"/>
    <dgm:cxn modelId="{1691106A-4F34-4FE1-A64A-72B879E52F36}" srcId="{2E70C95F-8E48-4C9F-BE16-F7A3BA917A85}" destId="{CC724FD1-D9D0-4B84-9256-9CBBFB02EC6D}" srcOrd="3" destOrd="0" parTransId="{AB97B6CA-EA54-4C31-A521-5CF63C6DC15D}" sibTransId="{3DA52502-3944-4341-A2E7-176423A50409}"/>
    <dgm:cxn modelId="{5DFD898A-F4D0-4B4C-A626-7B7F9C984A61}" srcId="{1C6F0F6E-4272-4793-B6E8-FCD3E7772BBA}" destId="{021817F7-A2A0-4D3D-8B43-062C908C4447}" srcOrd="0" destOrd="0" parTransId="{C0F06D48-F199-4E4F-A0D0-71644FE1647A}" sibTransId="{6C262D17-31E4-4086-A9C9-08E9EFB36BE7}"/>
    <dgm:cxn modelId="{0A5B6C73-667D-42B8-9143-F4201D55ABFE}" type="presOf" srcId="{C0F06D48-F199-4E4F-A0D0-71644FE1647A}" destId="{C61439E5-64F0-4B21-874D-ACC0241C75FF}" srcOrd="0" destOrd="0" presId="urn:microsoft.com/office/officeart/2005/8/layout/orgChart1"/>
    <dgm:cxn modelId="{C4774D6A-48CD-4DA4-BE5C-6C53C9BA7CD1}" type="presOf" srcId="{CC724FD1-D9D0-4B84-9256-9CBBFB02EC6D}" destId="{4602D8A5-C4D2-49AA-A9FF-7C7C42041FFD}" srcOrd="0" destOrd="0" presId="urn:microsoft.com/office/officeart/2005/8/layout/orgChart1"/>
    <dgm:cxn modelId="{1A33EF95-6E1F-4418-9988-2C3220FCB941}" srcId="{91D65F80-09ED-41D3-B9AA-B0769500BD14}" destId="{2E70C95F-8E48-4C9F-BE16-F7A3BA917A85}" srcOrd="0" destOrd="0" parTransId="{DD434283-83BA-4A57-A686-3E5F88BFC838}" sibTransId="{2ADEF24F-38D8-4350-AA1E-2CBF39A5E2E3}"/>
    <dgm:cxn modelId="{39F689D7-4C48-4157-A89D-BF0C5DD5010E}" srcId="{2E70C95F-8E48-4C9F-BE16-F7A3BA917A85}" destId="{7D2953FD-BAAE-43AB-B703-0F4BBFAB1F98}" srcOrd="0" destOrd="0" parTransId="{B3AC71E2-2677-45F1-AFCB-0F89CC14B72B}" sibTransId="{CCDCCA93-91C5-42DC-9639-0BDDEE3AA021}"/>
    <dgm:cxn modelId="{D6E44E28-36C4-434B-89B9-364CE958F4BD}" type="presOf" srcId="{7D2953FD-BAAE-43AB-B703-0F4BBFAB1F98}" destId="{886F1157-7697-49D0-AD95-B559C34B4DED}" srcOrd="0" destOrd="0" presId="urn:microsoft.com/office/officeart/2005/8/layout/orgChart1"/>
    <dgm:cxn modelId="{82D53EAB-B0FF-48F4-A850-9F28209AF1BD}" type="presOf" srcId="{1C6F0F6E-4272-4793-B6E8-FCD3E7772BBA}" destId="{FA1736F2-C551-434F-A12D-8AD340204677}" srcOrd="0" destOrd="0" presId="urn:microsoft.com/office/officeart/2005/8/layout/orgChart1"/>
    <dgm:cxn modelId="{0A15DB3E-105F-4AF5-B567-2AB774E15D2C}" type="presOf" srcId="{439920C3-3AD0-40E3-8999-31E49B77B54B}" destId="{4CB84E09-2372-4363-B50B-A6F0B0AAE871}" srcOrd="0" destOrd="0" presId="urn:microsoft.com/office/officeart/2005/8/layout/orgChart1"/>
    <dgm:cxn modelId="{739CFA92-D108-4FCC-A70D-D6C9A147CB19}" type="presOf" srcId="{2E70C95F-8E48-4C9F-BE16-F7A3BA917A85}" destId="{0E6F28B3-A2DB-457E-98CE-82FB04CC50E3}" srcOrd="1" destOrd="0" presId="urn:microsoft.com/office/officeart/2005/8/layout/orgChart1"/>
    <dgm:cxn modelId="{97D749E9-E1FC-49F0-89F9-4669778E55DD}" type="presOf" srcId="{021817F7-A2A0-4D3D-8B43-062C908C4447}" destId="{EC44B75B-D49B-48E5-AEEB-D87DBB956268}" srcOrd="0" destOrd="0" presId="urn:microsoft.com/office/officeart/2005/8/layout/orgChart1"/>
    <dgm:cxn modelId="{777F99B3-C22B-4F0E-A37A-7815447AC26E}" type="presOf" srcId="{B3AC71E2-2677-45F1-AFCB-0F89CC14B72B}" destId="{5E94D4CF-9E90-472E-9017-9C045B460408}" srcOrd="0" destOrd="0" presId="urn:microsoft.com/office/officeart/2005/8/layout/orgChart1"/>
    <dgm:cxn modelId="{9DAE1FBB-80D8-4705-9A5C-3964E0BD85F4}" type="presOf" srcId="{7D2953FD-BAAE-43AB-B703-0F4BBFAB1F98}" destId="{B57D529E-6FB5-40B8-8EE4-C76855EE38E0}" srcOrd="1" destOrd="0" presId="urn:microsoft.com/office/officeart/2005/8/layout/orgChart1"/>
    <dgm:cxn modelId="{5415BC36-B315-4E56-A78E-2B5E539F2C75}" type="presOf" srcId="{2E70C95F-8E48-4C9F-BE16-F7A3BA917A85}" destId="{4075F35D-B0CE-4BB4-AA98-512EB18E5C15}" srcOrd="0" destOrd="0" presId="urn:microsoft.com/office/officeart/2005/8/layout/orgChart1"/>
    <dgm:cxn modelId="{7AFA4CC9-F7C4-4379-B25C-B172804321EB}" type="presOf" srcId="{439920C3-3AD0-40E3-8999-31E49B77B54B}" destId="{CD0FA0A7-D35C-49DB-A98B-3327841A5C25}" srcOrd="1" destOrd="0" presId="urn:microsoft.com/office/officeart/2005/8/layout/orgChart1"/>
    <dgm:cxn modelId="{A3BA762D-DF94-4A24-B112-DAF4DA187B09}" type="presOf" srcId="{3AD14443-BF78-47D5-8DDE-40922682C492}" destId="{CC5449C9-D93E-49D7-A6DD-8179346739D4}" srcOrd="0" destOrd="0" presId="urn:microsoft.com/office/officeart/2005/8/layout/orgChart1"/>
    <dgm:cxn modelId="{01B05630-C569-452A-B2C5-73E1B59D97C5}" type="presOf" srcId="{AB97B6CA-EA54-4C31-A521-5CF63C6DC15D}" destId="{F3C0A687-A916-4F73-8216-DCF67F536905}" srcOrd="0" destOrd="0" presId="urn:microsoft.com/office/officeart/2005/8/layout/orgChart1"/>
    <dgm:cxn modelId="{9505DD2C-46F6-4944-90F8-C82DB9112FB8}" type="presOf" srcId="{021817F7-A2A0-4D3D-8B43-062C908C4447}" destId="{FBE6804C-AB02-4B88-A2E9-C1991E96CEDC}" srcOrd="1" destOrd="0" presId="urn:microsoft.com/office/officeart/2005/8/layout/orgChart1"/>
    <dgm:cxn modelId="{7019B953-E4ED-4E54-BFCF-E6B65CE8A083}" type="presOf" srcId="{3CA81C33-9928-46F9-B2D6-142D7E2512EA}" destId="{2A314873-1FD6-4472-A85D-22E38C3BB2D8}" srcOrd="0" destOrd="0" presId="urn:microsoft.com/office/officeart/2005/8/layout/orgChart1"/>
    <dgm:cxn modelId="{BAAED079-5D3A-4F8B-B4E9-2E1FBF0E992A}" type="presOf" srcId="{CE1AB0E7-D1FF-4519-95AA-1ED3C5495869}" destId="{807D6041-3169-481D-A4AB-0CFDD4669353}" srcOrd="0" destOrd="0" presId="urn:microsoft.com/office/officeart/2005/8/layout/orgChart1"/>
    <dgm:cxn modelId="{505C74D5-8299-4848-918A-BCA48FBE8295}" type="presOf" srcId="{FC894880-9AEF-4EF9-BC64-62A90A925BDA}" destId="{4B9247AD-B963-40B7-95CB-93A964E8D410}" srcOrd="0" destOrd="0" presId="urn:microsoft.com/office/officeart/2005/8/layout/orgChart1"/>
    <dgm:cxn modelId="{EAEF078A-6AC1-459F-ADDF-6343F410932E}" srcId="{1C6F0F6E-4272-4793-B6E8-FCD3E7772BBA}" destId="{C52D476A-5ECB-462D-9E63-BE5D14221247}" srcOrd="2" destOrd="0" parTransId="{3AD14443-BF78-47D5-8DDE-40922682C492}" sibTransId="{0F129F35-AB1C-494D-AA5A-9B6194DE2204}"/>
    <dgm:cxn modelId="{32EF17B6-9C1B-49FC-A96A-1778B2DAA70C}" type="presOf" srcId="{EA03855D-BC00-4E41-AE4E-762C83B4B1D2}" destId="{D2A4F924-F434-409A-8A46-9F94EB979F15}" srcOrd="0" destOrd="0" presId="urn:microsoft.com/office/officeart/2005/8/layout/orgChart1"/>
    <dgm:cxn modelId="{3066EFBC-70C3-4D9D-8187-BDB90B49A0B5}" type="presOf" srcId="{1C6F0F6E-4272-4793-B6E8-FCD3E7772BBA}" destId="{17BD7F10-B489-4AC9-ADC1-90877AEAB53B}" srcOrd="1" destOrd="0" presId="urn:microsoft.com/office/officeart/2005/8/layout/orgChart1"/>
    <dgm:cxn modelId="{7E8D0683-B66E-4240-AA91-EB451BE61D46}" type="presOf" srcId="{EE06115B-189E-48CA-BC8E-21BE310E1BB7}" destId="{87B182F3-ED87-4A60-B447-65CB3D566C68}" srcOrd="1" destOrd="0" presId="urn:microsoft.com/office/officeart/2005/8/layout/orgChart1"/>
    <dgm:cxn modelId="{EB40F767-7950-4A45-9A22-CABB574D3974}" srcId="{2E70C95F-8E48-4C9F-BE16-F7A3BA917A85}" destId="{FC894880-9AEF-4EF9-BC64-62A90A925BDA}" srcOrd="2" destOrd="0" parTransId="{9989629E-BF11-4131-B971-B609C48B4B7B}" sibTransId="{41A80283-B1D0-47BC-9568-51DF67B88682}"/>
    <dgm:cxn modelId="{978F0D2B-7823-47A7-82E6-831900676BEB}" srcId="{1C6F0F6E-4272-4793-B6E8-FCD3E7772BBA}" destId="{439920C3-3AD0-40E3-8999-31E49B77B54B}" srcOrd="1" destOrd="0" parTransId="{55698614-3260-47E5-B693-94D84806CF8D}" sibTransId="{5CE0AC87-73B9-413D-A8EB-A65D02050650}"/>
    <dgm:cxn modelId="{24BC3741-8A15-4DB6-88F2-A8DA5C1164A5}" type="presOf" srcId="{BF6C1E39-FF0A-4FE7-814F-AB51F25901F6}" destId="{9BA390C9-6B57-41C6-82B3-5D56B1A06769}" srcOrd="1" destOrd="0" presId="urn:microsoft.com/office/officeart/2005/8/layout/orgChart1"/>
    <dgm:cxn modelId="{78D797EF-3A53-4C5D-BA89-8DE82580EE56}" type="presOf" srcId="{91D65F80-09ED-41D3-B9AA-B0769500BD14}" destId="{C7492202-54C4-4C9B-B5C7-9A4AAB74884C}" srcOrd="0" destOrd="0" presId="urn:microsoft.com/office/officeart/2005/8/layout/orgChart1"/>
    <dgm:cxn modelId="{ADFC0268-A4CD-450C-9A21-C35D4F7D3CE8}" type="presOf" srcId="{55698614-3260-47E5-B693-94D84806CF8D}" destId="{829F269E-D6CB-441E-9130-62CA4F8B7E47}" srcOrd="0" destOrd="0" presId="urn:microsoft.com/office/officeart/2005/8/layout/orgChart1"/>
    <dgm:cxn modelId="{E8D9382E-E328-450D-A79D-F8F3B97B71D2}" type="presOf" srcId="{BF6C1E39-FF0A-4FE7-814F-AB51F25901F6}" destId="{6A3B7573-78B7-436C-8DC6-48FA99DE12ED}" srcOrd="0" destOrd="0" presId="urn:microsoft.com/office/officeart/2005/8/layout/orgChart1"/>
    <dgm:cxn modelId="{C4018898-4A43-415C-B2F9-164982FDEBEE}" srcId="{7D2953FD-BAAE-43AB-B703-0F4BBFAB1F98}" destId="{EE06115B-189E-48CA-BC8E-21BE310E1BB7}" srcOrd="1" destOrd="0" parTransId="{3CA81C33-9928-46F9-B2D6-142D7E2512EA}" sibTransId="{F1A57FC6-6D42-47C6-8E7A-1D07BB9E3635}"/>
    <dgm:cxn modelId="{A059AE93-BDB2-47FF-AA7F-8AE621CB994B}" type="presOf" srcId="{C52D476A-5ECB-462D-9E63-BE5D14221247}" destId="{82EC970F-E923-4700-8B7A-429FA47F2C82}" srcOrd="1" destOrd="0" presId="urn:microsoft.com/office/officeart/2005/8/layout/orgChart1"/>
    <dgm:cxn modelId="{D29EAA76-9B11-4F66-9519-916933F4151D}" type="presOf" srcId="{FC894880-9AEF-4EF9-BC64-62A90A925BDA}" destId="{D922D38F-1389-4DBA-B5B9-6AE8A66BD050}" srcOrd="1" destOrd="0" presId="urn:microsoft.com/office/officeart/2005/8/layout/orgChart1"/>
    <dgm:cxn modelId="{1BA5BEF5-6FC4-4AFE-BEC2-6636356775E7}" type="presOf" srcId="{EE06115B-189E-48CA-BC8E-21BE310E1BB7}" destId="{FD17F561-025C-4383-B016-A020E1780CFD}" srcOrd="0" destOrd="0" presId="urn:microsoft.com/office/officeart/2005/8/layout/orgChart1"/>
    <dgm:cxn modelId="{9ACC88C7-3464-4ED2-896B-29CD6614BCCE}" srcId="{7D2953FD-BAAE-43AB-B703-0F4BBFAB1F98}" destId="{BF6C1E39-FF0A-4FE7-814F-AB51F25901F6}" srcOrd="0" destOrd="0" parTransId="{CE1AB0E7-D1FF-4519-95AA-1ED3C5495869}" sibTransId="{11F45EAB-ECD3-4660-9633-01046D8073B7}"/>
    <dgm:cxn modelId="{8127EAEA-95C5-4050-83F5-9D7422915832}" type="presOf" srcId="{9989629E-BF11-4131-B971-B609C48B4B7B}" destId="{EB91CC1B-AC4B-4A53-BFF9-4801D11EC47D}" srcOrd="0" destOrd="0" presId="urn:microsoft.com/office/officeart/2005/8/layout/orgChart1"/>
    <dgm:cxn modelId="{AF81FB70-2526-4F63-ABCE-CAD3EE1624BB}" type="presOf" srcId="{CC724FD1-D9D0-4B84-9256-9CBBFB02EC6D}" destId="{2287DD07-135F-439B-B196-01CE0AAE322B}" srcOrd="1" destOrd="0" presId="urn:microsoft.com/office/officeart/2005/8/layout/orgChart1"/>
    <dgm:cxn modelId="{48C5B235-401E-47C9-A905-7C9F877EBFA9}" type="presParOf" srcId="{C7492202-54C4-4C9B-B5C7-9A4AAB74884C}" destId="{1EE47C02-8EB6-437E-9932-2F52776A58D9}" srcOrd="0" destOrd="0" presId="urn:microsoft.com/office/officeart/2005/8/layout/orgChart1"/>
    <dgm:cxn modelId="{6269132C-7D08-471B-AA32-7669CEDC54C0}" type="presParOf" srcId="{1EE47C02-8EB6-437E-9932-2F52776A58D9}" destId="{7DBF54FB-46F7-4748-8A76-FC1E6BBE3366}" srcOrd="0" destOrd="0" presId="urn:microsoft.com/office/officeart/2005/8/layout/orgChart1"/>
    <dgm:cxn modelId="{064EB5B7-0742-4396-8037-1FE7DF187876}" type="presParOf" srcId="{7DBF54FB-46F7-4748-8A76-FC1E6BBE3366}" destId="{4075F35D-B0CE-4BB4-AA98-512EB18E5C15}" srcOrd="0" destOrd="0" presId="urn:microsoft.com/office/officeart/2005/8/layout/orgChart1"/>
    <dgm:cxn modelId="{8CD2E25C-9E09-4781-B74F-DC7AFC2F8F88}" type="presParOf" srcId="{7DBF54FB-46F7-4748-8A76-FC1E6BBE3366}" destId="{0E6F28B3-A2DB-457E-98CE-82FB04CC50E3}" srcOrd="1" destOrd="0" presId="urn:microsoft.com/office/officeart/2005/8/layout/orgChart1"/>
    <dgm:cxn modelId="{0C3C1DD6-11DF-4318-9C4E-96BEFEB6188A}" type="presParOf" srcId="{1EE47C02-8EB6-437E-9932-2F52776A58D9}" destId="{EC8200AB-ABF0-49BB-8080-AA299B541005}" srcOrd="1" destOrd="0" presId="urn:microsoft.com/office/officeart/2005/8/layout/orgChart1"/>
    <dgm:cxn modelId="{B694FAD3-5037-4739-9E3E-E98D4BECA681}" type="presParOf" srcId="{EC8200AB-ABF0-49BB-8080-AA299B541005}" destId="{5E94D4CF-9E90-472E-9017-9C045B460408}" srcOrd="0" destOrd="0" presId="urn:microsoft.com/office/officeart/2005/8/layout/orgChart1"/>
    <dgm:cxn modelId="{687A2099-5ED7-4D67-BEDB-BDBBCCDD5D94}" type="presParOf" srcId="{EC8200AB-ABF0-49BB-8080-AA299B541005}" destId="{D3C0A640-91D2-4BF4-9EA2-52DF909DA063}" srcOrd="1" destOrd="0" presId="urn:microsoft.com/office/officeart/2005/8/layout/orgChart1"/>
    <dgm:cxn modelId="{964FB896-0981-4080-B262-B4DFB8F7FF31}" type="presParOf" srcId="{D3C0A640-91D2-4BF4-9EA2-52DF909DA063}" destId="{2E9C8B3C-CF4C-435A-8668-FDF841DBCF76}" srcOrd="0" destOrd="0" presId="urn:microsoft.com/office/officeart/2005/8/layout/orgChart1"/>
    <dgm:cxn modelId="{BFF50008-EB5B-4597-92A6-CFB625B3196B}" type="presParOf" srcId="{2E9C8B3C-CF4C-435A-8668-FDF841DBCF76}" destId="{886F1157-7697-49D0-AD95-B559C34B4DED}" srcOrd="0" destOrd="0" presId="urn:microsoft.com/office/officeart/2005/8/layout/orgChart1"/>
    <dgm:cxn modelId="{B46E36D3-2194-4417-AFF8-55BB14CB31CB}" type="presParOf" srcId="{2E9C8B3C-CF4C-435A-8668-FDF841DBCF76}" destId="{B57D529E-6FB5-40B8-8EE4-C76855EE38E0}" srcOrd="1" destOrd="0" presId="urn:microsoft.com/office/officeart/2005/8/layout/orgChart1"/>
    <dgm:cxn modelId="{0303FAC5-3676-465B-8BCA-5D46CCA1EC54}" type="presParOf" srcId="{D3C0A640-91D2-4BF4-9EA2-52DF909DA063}" destId="{398E5783-72A9-4B65-8915-749B63877C33}" srcOrd="1" destOrd="0" presId="urn:microsoft.com/office/officeart/2005/8/layout/orgChart1"/>
    <dgm:cxn modelId="{13466518-402B-4E1C-BB9E-F67653683F90}" type="presParOf" srcId="{398E5783-72A9-4B65-8915-749B63877C33}" destId="{807D6041-3169-481D-A4AB-0CFDD4669353}" srcOrd="0" destOrd="0" presId="urn:microsoft.com/office/officeart/2005/8/layout/orgChart1"/>
    <dgm:cxn modelId="{7E3EEB3B-86CE-4C0C-A99C-05103B368FFD}" type="presParOf" srcId="{398E5783-72A9-4B65-8915-749B63877C33}" destId="{D8F1394D-69D8-4BD9-BE28-DF9C2F0A3B9C}" srcOrd="1" destOrd="0" presId="urn:microsoft.com/office/officeart/2005/8/layout/orgChart1"/>
    <dgm:cxn modelId="{8C38A0C4-C805-446E-91A1-EB308CF47AE1}" type="presParOf" srcId="{D8F1394D-69D8-4BD9-BE28-DF9C2F0A3B9C}" destId="{44E3CA03-0C92-4B6C-9A5B-5F098D3B60BA}" srcOrd="0" destOrd="0" presId="urn:microsoft.com/office/officeart/2005/8/layout/orgChart1"/>
    <dgm:cxn modelId="{F60A250E-60F4-43C2-B834-0B0EC3359E8C}" type="presParOf" srcId="{44E3CA03-0C92-4B6C-9A5B-5F098D3B60BA}" destId="{6A3B7573-78B7-436C-8DC6-48FA99DE12ED}" srcOrd="0" destOrd="0" presId="urn:microsoft.com/office/officeart/2005/8/layout/orgChart1"/>
    <dgm:cxn modelId="{F5C05833-2A81-4E44-B059-44579D22DDCF}" type="presParOf" srcId="{44E3CA03-0C92-4B6C-9A5B-5F098D3B60BA}" destId="{9BA390C9-6B57-41C6-82B3-5D56B1A06769}" srcOrd="1" destOrd="0" presId="urn:microsoft.com/office/officeart/2005/8/layout/orgChart1"/>
    <dgm:cxn modelId="{60E5F1C5-0CA1-43E7-8D4C-3091CC4B9DDC}" type="presParOf" srcId="{D8F1394D-69D8-4BD9-BE28-DF9C2F0A3B9C}" destId="{5802E22C-CE4B-4ECA-92D4-E34634CC1DE6}" srcOrd="1" destOrd="0" presId="urn:microsoft.com/office/officeart/2005/8/layout/orgChart1"/>
    <dgm:cxn modelId="{C1FD82FB-102B-4FF2-BD65-4411100B8EA7}" type="presParOf" srcId="{D8F1394D-69D8-4BD9-BE28-DF9C2F0A3B9C}" destId="{5659C581-8E2C-49FF-AED4-36831E50A286}" srcOrd="2" destOrd="0" presId="urn:microsoft.com/office/officeart/2005/8/layout/orgChart1"/>
    <dgm:cxn modelId="{F238E779-769E-4061-AF30-C87B4C93F798}" type="presParOf" srcId="{398E5783-72A9-4B65-8915-749B63877C33}" destId="{2A314873-1FD6-4472-A85D-22E38C3BB2D8}" srcOrd="2" destOrd="0" presId="urn:microsoft.com/office/officeart/2005/8/layout/orgChart1"/>
    <dgm:cxn modelId="{3A2A262D-B5E0-4E9D-85F2-7AAB1216A529}" type="presParOf" srcId="{398E5783-72A9-4B65-8915-749B63877C33}" destId="{3A3F193C-4221-487C-B248-E8922871BBB8}" srcOrd="3" destOrd="0" presId="urn:microsoft.com/office/officeart/2005/8/layout/orgChart1"/>
    <dgm:cxn modelId="{681F21E5-7339-4916-A68E-2640ED895F8A}" type="presParOf" srcId="{3A3F193C-4221-487C-B248-E8922871BBB8}" destId="{975029DE-A3A9-464F-B988-7D13ABDB8669}" srcOrd="0" destOrd="0" presId="urn:microsoft.com/office/officeart/2005/8/layout/orgChart1"/>
    <dgm:cxn modelId="{011B58AB-2207-414C-A714-196C0E5BF443}" type="presParOf" srcId="{975029DE-A3A9-464F-B988-7D13ABDB8669}" destId="{FD17F561-025C-4383-B016-A020E1780CFD}" srcOrd="0" destOrd="0" presId="urn:microsoft.com/office/officeart/2005/8/layout/orgChart1"/>
    <dgm:cxn modelId="{0B750E31-2BE9-492E-9775-91BA54F6D5EE}" type="presParOf" srcId="{975029DE-A3A9-464F-B988-7D13ABDB8669}" destId="{87B182F3-ED87-4A60-B447-65CB3D566C68}" srcOrd="1" destOrd="0" presId="urn:microsoft.com/office/officeart/2005/8/layout/orgChart1"/>
    <dgm:cxn modelId="{18C8D82F-F18B-40AE-9FDC-85152481D396}" type="presParOf" srcId="{3A3F193C-4221-487C-B248-E8922871BBB8}" destId="{6A9F35AC-DBF9-4B6C-AA6B-0051AC1DA52C}" srcOrd="1" destOrd="0" presId="urn:microsoft.com/office/officeart/2005/8/layout/orgChart1"/>
    <dgm:cxn modelId="{9707B6BB-6147-4DEF-A860-DD5980603535}" type="presParOf" srcId="{3A3F193C-4221-487C-B248-E8922871BBB8}" destId="{C2C88E87-C523-4543-B342-3B4EFB11B754}" srcOrd="2" destOrd="0" presId="urn:microsoft.com/office/officeart/2005/8/layout/orgChart1"/>
    <dgm:cxn modelId="{106E4C19-161C-483C-A1B1-744522620C4A}" type="presParOf" srcId="{D3C0A640-91D2-4BF4-9EA2-52DF909DA063}" destId="{D84EFC7A-0C81-462C-B884-D536E7360247}" srcOrd="2" destOrd="0" presId="urn:microsoft.com/office/officeart/2005/8/layout/orgChart1"/>
    <dgm:cxn modelId="{8E6E7EE5-D3E8-4F3D-8C0D-FF747B236548}" type="presParOf" srcId="{EC8200AB-ABF0-49BB-8080-AA299B541005}" destId="{D2A4F924-F434-409A-8A46-9F94EB979F15}" srcOrd="2" destOrd="0" presId="urn:microsoft.com/office/officeart/2005/8/layout/orgChart1"/>
    <dgm:cxn modelId="{FBFB67BD-716C-459E-BC85-7CD3378F1786}" type="presParOf" srcId="{EC8200AB-ABF0-49BB-8080-AA299B541005}" destId="{C91B0651-636D-4856-9DE8-60E082F44A74}" srcOrd="3" destOrd="0" presId="urn:microsoft.com/office/officeart/2005/8/layout/orgChart1"/>
    <dgm:cxn modelId="{3015481D-D720-4E7E-B4CB-BED96C59313B}" type="presParOf" srcId="{C91B0651-636D-4856-9DE8-60E082F44A74}" destId="{85E5D32D-A705-4D13-BB9B-963A2939B2C7}" srcOrd="0" destOrd="0" presId="urn:microsoft.com/office/officeart/2005/8/layout/orgChart1"/>
    <dgm:cxn modelId="{85102E0A-8C48-4644-9508-A0EA414A0219}" type="presParOf" srcId="{85E5D32D-A705-4D13-BB9B-963A2939B2C7}" destId="{FA1736F2-C551-434F-A12D-8AD340204677}" srcOrd="0" destOrd="0" presId="urn:microsoft.com/office/officeart/2005/8/layout/orgChart1"/>
    <dgm:cxn modelId="{AA2C68E0-C340-4FB4-B0D5-079EFE88319A}" type="presParOf" srcId="{85E5D32D-A705-4D13-BB9B-963A2939B2C7}" destId="{17BD7F10-B489-4AC9-ADC1-90877AEAB53B}" srcOrd="1" destOrd="0" presId="urn:microsoft.com/office/officeart/2005/8/layout/orgChart1"/>
    <dgm:cxn modelId="{ECA0B43B-F47C-4942-93F8-EDEA5E953255}" type="presParOf" srcId="{C91B0651-636D-4856-9DE8-60E082F44A74}" destId="{1951A450-CEE5-4640-AC67-00070D3A6C12}" srcOrd="1" destOrd="0" presId="urn:microsoft.com/office/officeart/2005/8/layout/orgChart1"/>
    <dgm:cxn modelId="{7B2CE647-79E9-4741-8873-BEF4C02C18A7}" type="presParOf" srcId="{1951A450-CEE5-4640-AC67-00070D3A6C12}" destId="{C61439E5-64F0-4B21-874D-ACC0241C75FF}" srcOrd="0" destOrd="0" presId="urn:microsoft.com/office/officeart/2005/8/layout/orgChart1"/>
    <dgm:cxn modelId="{10495C91-DF29-4D68-BF97-88A17D9863C2}" type="presParOf" srcId="{1951A450-CEE5-4640-AC67-00070D3A6C12}" destId="{5CCA14A4-E52D-4389-92E3-7BDCF5672462}" srcOrd="1" destOrd="0" presId="urn:microsoft.com/office/officeart/2005/8/layout/orgChart1"/>
    <dgm:cxn modelId="{9857A3EE-2A2D-4378-854E-6DC61260BD27}" type="presParOf" srcId="{5CCA14A4-E52D-4389-92E3-7BDCF5672462}" destId="{7649842C-CBB6-498E-A21D-1D1947232AC5}" srcOrd="0" destOrd="0" presId="urn:microsoft.com/office/officeart/2005/8/layout/orgChart1"/>
    <dgm:cxn modelId="{F46D405D-A5AC-4406-9692-0C00DF86F84A}" type="presParOf" srcId="{7649842C-CBB6-498E-A21D-1D1947232AC5}" destId="{EC44B75B-D49B-48E5-AEEB-D87DBB956268}" srcOrd="0" destOrd="0" presId="urn:microsoft.com/office/officeart/2005/8/layout/orgChart1"/>
    <dgm:cxn modelId="{3448408C-B4D0-407A-813A-DCF5909E6EDC}" type="presParOf" srcId="{7649842C-CBB6-498E-A21D-1D1947232AC5}" destId="{FBE6804C-AB02-4B88-A2E9-C1991E96CEDC}" srcOrd="1" destOrd="0" presId="urn:microsoft.com/office/officeart/2005/8/layout/orgChart1"/>
    <dgm:cxn modelId="{6E747DD1-AF7A-4EC8-AFD5-0F440D55932C}" type="presParOf" srcId="{5CCA14A4-E52D-4389-92E3-7BDCF5672462}" destId="{11A91DDF-A154-4C05-8B4C-349EE1B89A77}" srcOrd="1" destOrd="0" presId="urn:microsoft.com/office/officeart/2005/8/layout/orgChart1"/>
    <dgm:cxn modelId="{C800B5BF-AB59-4461-ABAA-0A9108B149D5}" type="presParOf" srcId="{5CCA14A4-E52D-4389-92E3-7BDCF5672462}" destId="{480CF0D5-8770-4C30-A5AE-470E577E2BC2}" srcOrd="2" destOrd="0" presId="urn:microsoft.com/office/officeart/2005/8/layout/orgChart1"/>
    <dgm:cxn modelId="{B9CE066E-0ACF-4CFC-9CF3-88AF21CE7CE6}" type="presParOf" srcId="{1951A450-CEE5-4640-AC67-00070D3A6C12}" destId="{829F269E-D6CB-441E-9130-62CA4F8B7E47}" srcOrd="2" destOrd="0" presId="urn:microsoft.com/office/officeart/2005/8/layout/orgChart1"/>
    <dgm:cxn modelId="{BD1A13E1-0CAE-4492-A588-91591C6DDD30}" type="presParOf" srcId="{1951A450-CEE5-4640-AC67-00070D3A6C12}" destId="{FFF164DD-4572-4CEC-84EE-796D2C9E3C03}" srcOrd="3" destOrd="0" presId="urn:microsoft.com/office/officeart/2005/8/layout/orgChart1"/>
    <dgm:cxn modelId="{04ABC9DB-2701-43DE-A571-567F6B0232AB}" type="presParOf" srcId="{FFF164DD-4572-4CEC-84EE-796D2C9E3C03}" destId="{F5797118-B8CC-40AD-9574-90D46E458DBD}" srcOrd="0" destOrd="0" presId="urn:microsoft.com/office/officeart/2005/8/layout/orgChart1"/>
    <dgm:cxn modelId="{42203EE6-4B83-496C-8CB5-1E10AF6C9E77}" type="presParOf" srcId="{F5797118-B8CC-40AD-9574-90D46E458DBD}" destId="{4CB84E09-2372-4363-B50B-A6F0B0AAE871}" srcOrd="0" destOrd="0" presId="urn:microsoft.com/office/officeart/2005/8/layout/orgChart1"/>
    <dgm:cxn modelId="{CABA6CF0-C227-44D9-A2D1-3A002FF69B01}" type="presParOf" srcId="{F5797118-B8CC-40AD-9574-90D46E458DBD}" destId="{CD0FA0A7-D35C-49DB-A98B-3327841A5C25}" srcOrd="1" destOrd="0" presId="urn:microsoft.com/office/officeart/2005/8/layout/orgChart1"/>
    <dgm:cxn modelId="{C30C0213-6B82-4D4A-97F3-0F23285F10F3}" type="presParOf" srcId="{FFF164DD-4572-4CEC-84EE-796D2C9E3C03}" destId="{B43452C5-D4CD-4318-9EAD-BAF7F981869F}" srcOrd="1" destOrd="0" presId="urn:microsoft.com/office/officeart/2005/8/layout/orgChart1"/>
    <dgm:cxn modelId="{816E09B6-E32A-4FCD-915C-65CF0865F2D3}" type="presParOf" srcId="{FFF164DD-4572-4CEC-84EE-796D2C9E3C03}" destId="{9A73FC73-841F-43AF-9FF7-A84BF16C5CF7}" srcOrd="2" destOrd="0" presId="urn:microsoft.com/office/officeart/2005/8/layout/orgChart1"/>
    <dgm:cxn modelId="{2B5F6A7D-B24E-47D7-ABBB-7C6BE972ED3D}" type="presParOf" srcId="{1951A450-CEE5-4640-AC67-00070D3A6C12}" destId="{CC5449C9-D93E-49D7-A6DD-8179346739D4}" srcOrd="4" destOrd="0" presId="urn:microsoft.com/office/officeart/2005/8/layout/orgChart1"/>
    <dgm:cxn modelId="{CBE3AA11-72D7-46C7-B85E-BC31E21DB28B}" type="presParOf" srcId="{1951A450-CEE5-4640-AC67-00070D3A6C12}" destId="{B517C5A2-31C4-4FAA-9C79-6E739BC2394B}" srcOrd="5" destOrd="0" presId="urn:microsoft.com/office/officeart/2005/8/layout/orgChart1"/>
    <dgm:cxn modelId="{7A01D6E9-4357-40D5-9A7E-CA58675ACFA2}" type="presParOf" srcId="{B517C5A2-31C4-4FAA-9C79-6E739BC2394B}" destId="{DD064164-81B8-4F20-B242-BE6C193313B5}" srcOrd="0" destOrd="0" presId="urn:microsoft.com/office/officeart/2005/8/layout/orgChart1"/>
    <dgm:cxn modelId="{50AF2DE0-F742-4194-A418-3E4F93D64A47}" type="presParOf" srcId="{DD064164-81B8-4F20-B242-BE6C193313B5}" destId="{1BC914D2-EFB8-424E-87C6-906F7030DB47}" srcOrd="0" destOrd="0" presId="urn:microsoft.com/office/officeart/2005/8/layout/orgChart1"/>
    <dgm:cxn modelId="{856D7294-20AB-41D3-A09A-C7A2D8F84357}" type="presParOf" srcId="{DD064164-81B8-4F20-B242-BE6C193313B5}" destId="{82EC970F-E923-4700-8B7A-429FA47F2C82}" srcOrd="1" destOrd="0" presId="urn:microsoft.com/office/officeart/2005/8/layout/orgChart1"/>
    <dgm:cxn modelId="{8B6C0AD2-3A10-4B0F-BBB7-2784D8922158}" type="presParOf" srcId="{B517C5A2-31C4-4FAA-9C79-6E739BC2394B}" destId="{782583A7-D32C-4520-89F1-0E495BDA78DE}" srcOrd="1" destOrd="0" presId="urn:microsoft.com/office/officeart/2005/8/layout/orgChart1"/>
    <dgm:cxn modelId="{E9F3F82E-8DBB-4D6C-9C4E-67E4F79988AB}" type="presParOf" srcId="{B517C5A2-31C4-4FAA-9C79-6E739BC2394B}" destId="{8D15220B-3957-48EC-9A95-1938AAB0880C}" srcOrd="2" destOrd="0" presId="urn:microsoft.com/office/officeart/2005/8/layout/orgChart1"/>
    <dgm:cxn modelId="{5439C65E-5767-43C7-83BA-162A67729F66}" type="presParOf" srcId="{C91B0651-636D-4856-9DE8-60E082F44A74}" destId="{301946A8-36DB-446C-8EE8-95816112C604}" srcOrd="2" destOrd="0" presId="urn:microsoft.com/office/officeart/2005/8/layout/orgChart1"/>
    <dgm:cxn modelId="{62B0D673-1E82-4BBA-8421-AB3BF74F27E4}" type="presParOf" srcId="{EC8200AB-ABF0-49BB-8080-AA299B541005}" destId="{EB91CC1B-AC4B-4A53-BFF9-4801D11EC47D}" srcOrd="4" destOrd="0" presId="urn:microsoft.com/office/officeart/2005/8/layout/orgChart1"/>
    <dgm:cxn modelId="{5AF3B508-7EFA-45C1-A741-5F121D187B92}" type="presParOf" srcId="{EC8200AB-ABF0-49BB-8080-AA299B541005}" destId="{CF6347AA-E888-4145-B135-6155587B45E9}" srcOrd="5" destOrd="0" presId="urn:microsoft.com/office/officeart/2005/8/layout/orgChart1"/>
    <dgm:cxn modelId="{45EA357F-47F0-4EE9-BACC-7DCCF1525F70}" type="presParOf" srcId="{CF6347AA-E888-4145-B135-6155587B45E9}" destId="{31686CD0-F933-4DCA-833E-97D87CB93A5F}" srcOrd="0" destOrd="0" presId="urn:microsoft.com/office/officeart/2005/8/layout/orgChart1"/>
    <dgm:cxn modelId="{702FC903-5E62-492D-997A-9564EB797D2A}" type="presParOf" srcId="{31686CD0-F933-4DCA-833E-97D87CB93A5F}" destId="{4B9247AD-B963-40B7-95CB-93A964E8D410}" srcOrd="0" destOrd="0" presId="urn:microsoft.com/office/officeart/2005/8/layout/orgChart1"/>
    <dgm:cxn modelId="{4C213F71-E121-478A-888F-6C4675D1E822}" type="presParOf" srcId="{31686CD0-F933-4DCA-833E-97D87CB93A5F}" destId="{D922D38F-1389-4DBA-B5B9-6AE8A66BD050}" srcOrd="1" destOrd="0" presId="urn:microsoft.com/office/officeart/2005/8/layout/orgChart1"/>
    <dgm:cxn modelId="{3ACCDFE7-DDCC-45FA-883D-9E828077304D}" type="presParOf" srcId="{CF6347AA-E888-4145-B135-6155587B45E9}" destId="{6EAED094-AD46-447F-BC29-101200EBFE3E}" srcOrd="1" destOrd="0" presId="urn:microsoft.com/office/officeart/2005/8/layout/orgChart1"/>
    <dgm:cxn modelId="{531F2D14-B0BC-4C5C-A97F-CD1ECC677EDF}" type="presParOf" srcId="{CF6347AA-E888-4145-B135-6155587B45E9}" destId="{55805AA8-3720-4EF9-BC14-91BAC8B582ED}" srcOrd="2" destOrd="0" presId="urn:microsoft.com/office/officeart/2005/8/layout/orgChart1"/>
    <dgm:cxn modelId="{A3CD55CB-0E4D-4AE8-8B5F-F11819839236}" type="presParOf" srcId="{EC8200AB-ABF0-49BB-8080-AA299B541005}" destId="{F3C0A687-A916-4F73-8216-DCF67F536905}" srcOrd="6" destOrd="0" presId="urn:microsoft.com/office/officeart/2005/8/layout/orgChart1"/>
    <dgm:cxn modelId="{B84E7EAD-B78B-4BCE-8934-C99F9ADD0D63}" type="presParOf" srcId="{EC8200AB-ABF0-49BB-8080-AA299B541005}" destId="{E342D84C-6F5C-443E-A2EE-B49BA82B15F9}" srcOrd="7" destOrd="0" presId="urn:microsoft.com/office/officeart/2005/8/layout/orgChart1"/>
    <dgm:cxn modelId="{99928245-4DB8-4AD2-A30E-28EF3A76BCA6}" type="presParOf" srcId="{E342D84C-6F5C-443E-A2EE-B49BA82B15F9}" destId="{6B176671-0DE3-406F-933F-8B3AC4F3CC9C}" srcOrd="0" destOrd="0" presId="urn:microsoft.com/office/officeart/2005/8/layout/orgChart1"/>
    <dgm:cxn modelId="{210B9FC5-AA7C-4D75-A090-F2E7B6357B79}" type="presParOf" srcId="{6B176671-0DE3-406F-933F-8B3AC4F3CC9C}" destId="{4602D8A5-C4D2-49AA-A9FF-7C7C42041FFD}" srcOrd="0" destOrd="0" presId="urn:microsoft.com/office/officeart/2005/8/layout/orgChart1"/>
    <dgm:cxn modelId="{C1271AE6-61CD-4012-B989-BF8BCB55C22B}" type="presParOf" srcId="{6B176671-0DE3-406F-933F-8B3AC4F3CC9C}" destId="{2287DD07-135F-439B-B196-01CE0AAE322B}" srcOrd="1" destOrd="0" presId="urn:microsoft.com/office/officeart/2005/8/layout/orgChart1"/>
    <dgm:cxn modelId="{E1446488-F298-41B5-8C5B-66BA4AB7EF63}" type="presParOf" srcId="{E342D84C-6F5C-443E-A2EE-B49BA82B15F9}" destId="{69CE5D02-8DB8-4E14-A17E-ADC1EC2F42E2}" srcOrd="1" destOrd="0" presId="urn:microsoft.com/office/officeart/2005/8/layout/orgChart1"/>
    <dgm:cxn modelId="{0D1FD840-4065-49D5-83AE-7E565F63A39E}" type="presParOf" srcId="{E342D84C-6F5C-443E-A2EE-B49BA82B15F9}" destId="{2F6FB46F-0BDD-4AC8-A91D-5961D5434648}" srcOrd="2" destOrd="0" presId="urn:microsoft.com/office/officeart/2005/8/layout/orgChart1"/>
    <dgm:cxn modelId="{D9527AD4-21D0-42F2-ABC4-D2550C3F7E48}" type="presParOf" srcId="{1EE47C02-8EB6-437E-9932-2F52776A58D9}" destId="{095CE11E-6F1D-4538-BAE3-708468284DE3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79340-B681-4388-B3DA-B89EF1FF0B55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03E84-325C-476F-AF1C-0CAE6104B80D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0F7A2E-51C1-4D08-9148-9E2EDBB16F02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09603-C49F-4CB4-8045-F5EAB4AD5F24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99C76-13BF-4BF9-8463-6EB636FD591C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0FB3B-4374-4F15-8C79-3592D727254E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3C5B2-3E48-43E1-B0FC-196420085AC3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DFEFC-C1C7-47AF-983C-9CAC807ACE9F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37B59-8665-48C5-9C82-0569EB18C1BC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70F8A-780F-454A-B75F-FAF121EDD32B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74AE0C-FD61-451A-A122-62072166935B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086AE8-3A4E-47B2-AC6D-69435825B881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KEK GRID </a:t>
            </a:r>
            <a:r>
              <a:rPr lang="en-US" altLang="ja-JP" dirty="0" smtClean="0"/>
              <a:t>CA updates</a:t>
            </a:r>
            <a:endParaRPr lang="en-US" altLang="ja-JP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Takashi Sasaki</a:t>
            </a:r>
          </a:p>
          <a:p>
            <a:r>
              <a:rPr lang="en-US" altLang="ja-JP" dirty="0" smtClean="0"/>
              <a:t>Computing Research Center</a:t>
            </a:r>
          </a:p>
          <a:p>
            <a:r>
              <a:rPr lang="en-US" altLang="ja-JP" dirty="0" smtClean="0"/>
              <a:t>KEK</a:t>
            </a:r>
            <a:endParaRPr lang="ja-JP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2627313" y="847725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56323" name="Group 3"/>
          <p:cNvGrpSpPr>
            <a:grpSpLocks/>
          </p:cNvGrpSpPr>
          <p:nvPr/>
        </p:nvGrpSpPr>
        <p:grpSpPr bwMode="auto">
          <a:xfrm>
            <a:off x="3171825" y="1470025"/>
            <a:ext cx="238125" cy="563563"/>
            <a:chOff x="430" y="1261"/>
            <a:chExt cx="227" cy="536"/>
          </a:xfrm>
        </p:grpSpPr>
        <p:sp>
          <p:nvSpPr>
            <p:cNvPr id="56324" name="AutoShape 4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325" name="Oval 5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6326" name="Group 6"/>
          <p:cNvGrpSpPr>
            <a:grpSpLocks/>
          </p:cNvGrpSpPr>
          <p:nvPr/>
        </p:nvGrpSpPr>
        <p:grpSpPr bwMode="auto">
          <a:xfrm>
            <a:off x="7861300" y="1570038"/>
            <a:ext cx="238125" cy="563562"/>
            <a:chOff x="430" y="1261"/>
            <a:chExt cx="227" cy="536"/>
          </a:xfrm>
        </p:grpSpPr>
        <p:sp>
          <p:nvSpPr>
            <p:cNvPr id="56327" name="AutoShape 7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328" name="Oval 8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6329" name="Group 9"/>
          <p:cNvGrpSpPr>
            <a:grpSpLocks/>
          </p:cNvGrpSpPr>
          <p:nvPr/>
        </p:nvGrpSpPr>
        <p:grpSpPr bwMode="auto">
          <a:xfrm>
            <a:off x="6116638" y="1341438"/>
            <a:ext cx="238125" cy="563562"/>
            <a:chOff x="430" y="1261"/>
            <a:chExt cx="227" cy="536"/>
          </a:xfrm>
        </p:grpSpPr>
        <p:sp>
          <p:nvSpPr>
            <p:cNvPr id="56330" name="AutoShape 10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331" name="Oval 11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6332" name="Group 12"/>
          <p:cNvGrpSpPr>
            <a:grpSpLocks/>
          </p:cNvGrpSpPr>
          <p:nvPr/>
        </p:nvGrpSpPr>
        <p:grpSpPr bwMode="auto">
          <a:xfrm>
            <a:off x="950913" y="1471613"/>
            <a:ext cx="238125" cy="563562"/>
            <a:chOff x="430" y="1261"/>
            <a:chExt cx="227" cy="536"/>
          </a:xfrm>
        </p:grpSpPr>
        <p:sp>
          <p:nvSpPr>
            <p:cNvPr id="56333" name="AutoShape 13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334" name="Oval 14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6335" name="AutoShape 15"/>
          <p:cNvSpPr>
            <a:spLocks noChangeArrowheads="1"/>
          </p:cNvSpPr>
          <p:nvPr/>
        </p:nvSpPr>
        <p:spPr bwMode="auto">
          <a:xfrm>
            <a:off x="5067300" y="6015038"/>
            <a:ext cx="431800" cy="576262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6" name="AutoShape 16"/>
          <p:cNvSpPr>
            <a:spLocks noChangeArrowheads="1"/>
          </p:cNvSpPr>
          <p:nvPr/>
        </p:nvSpPr>
        <p:spPr bwMode="auto">
          <a:xfrm>
            <a:off x="6191250" y="6015038"/>
            <a:ext cx="431800" cy="576262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4356100" y="5740400"/>
            <a:ext cx="885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200"/>
              <a:t>RA Server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6011863" y="5740400"/>
            <a:ext cx="885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200"/>
              <a:t>CA Server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2668588" y="798513"/>
            <a:ext cx="12287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accent2"/>
                </a:solidFill>
              </a:rPr>
              <a:t>User </a:t>
            </a:r>
          </a:p>
          <a:p>
            <a:pPr algn="ctr"/>
            <a:r>
              <a:rPr lang="en-US" altLang="ja-JP" sz="1400">
                <a:solidFill>
                  <a:schemeClr val="accent2"/>
                </a:solidFill>
              </a:rPr>
              <a:t>Administrator</a:t>
            </a:r>
          </a:p>
        </p:txBody>
      </p:sp>
      <p:sp>
        <p:nvSpPr>
          <p:cNvPr id="56340" name="AutoShape 20"/>
          <p:cNvSpPr>
            <a:spLocks noChangeArrowheads="1"/>
          </p:cNvSpPr>
          <p:nvPr/>
        </p:nvSpPr>
        <p:spPr bwMode="auto">
          <a:xfrm>
            <a:off x="250825" y="836613"/>
            <a:ext cx="1657350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41" name="AutoShape 21"/>
          <p:cNvSpPr>
            <a:spLocks noChangeArrowheads="1"/>
          </p:cNvSpPr>
          <p:nvPr/>
        </p:nvSpPr>
        <p:spPr bwMode="auto">
          <a:xfrm>
            <a:off x="5684838" y="836613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42" name="AutoShape 22"/>
          <p:cNvSpPr>
            <a:spLocks noChangeArrowheads="1"/>
          </p:cNvSpPr>
          <p:nvPr/>
        </p:nvSpPr>
        <p:spPr bwMode="auto">
          <a:xfrm>
            <a:off x="7212013" y="836613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5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43" name="Text Box 23"/>
          <p:cNvSpPr txBox="1">
            <a:spLocks noChangeArrowheads="1"/>
          </p:cNvSpPr>
          <p:nvPr/>
        </p:nvSpPr>
        <p:spPr bwMode="auto">
          <a:xfrm>
            <a:off x="5900738" y="765175"/>
            <a:ext cx="882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folHlink"/>
                </a:solidFill>
              </a:rPr>
              <a:t>CA</a:t>
            </a:r>
          </a:p>
          <a:p>
            <a:pPr algn="ctr"/>
            <a:r>
              <a:rPr lang="en-US" altLang="ja-JP" sz="1400">
                <a:solidFill>
                  <a:schemeClr val="folHlink"/>
                </a:solidFill>
              </a:rPr>
              <a:t>Operator</a:t>
            </a:r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7466013" y="765175"/>
            <a:ext cx="825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rgbClr val="FF5050"/>
                </a:solidFill>
              </a:rPr>
              <a:t>Security</a:t>
            </a:r>
          </a:p>
          <a:p>
            <a:pPr algn="ctr"/>
            <a:r>
              <a:rPr lang="en-US" altLang="ja-JP" sz="1400">
                <a:solidFill>
                  <a:srgbClr val="FF5050"/>
                </a:solidFill>
              </a:rPr>
              <a:t>Officer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250825" y="823913"/>
            <a:ext cx="16430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/>
              <a:t>Certificate User</a:t>
            </a:r>
          </a:p>
          <a:p>
            <a:pPr algn="ctr"/>
            <a:r>
              <a:rPr lang="en-US" altLang="ja-JP" sz="1400"/>
              <a:t>Host Administrator</a:t>
            </a:r>
          </a:p>
        </p:txBody>
      </p:sp>
      <p:grpSp>
        <p:nvGrpSpPr>
          <p:cNvPr id="56346" name="Group 26"/>
          <p:cNvGrpSpPr>
            <a:grpSpLocks/>
          </p:cNvGrpSpPr>
          <p:nvPr/>
        </p:nvGrpSpPr>
        <p:grpSpPr bwMode="auto">
          <a:xfrm>
            <a:off x="7645400" y="1374775"/>
            <a:ext cx="238125" cy="563563"/>
            <a:chOff x="430" y="1261"/>
            <a:chExt cx="227" cy="536"/>
          </a:xfrm>
        </p:grpSpPr>
        <p:sp>
          <p:nvSpPr>
            <p:cNvPr id="56347" name="AutoShape 27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348" name="Oval 28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6349" name="Group 29"/>
          <p:cNvGrpSpPr>
            <a:grpSpLocks/>
          </p:cNvGrpSpPr>
          <p:nvPr/>
        </p:nvGrpSpPr>
        <p:grpSpPr bwMode="auto">
          <a:xfrm>
            <a:off x="4583113" y="1341438"/>
            <a:ext cx="238125" cy="563562"/>
            <a:chOff x="430" y="1261"/>
            <a:chExt cx="227" cy="536"/>
          </a:xfrm>
        </p:grpSpPr>
        <p:sp>
          <p:nvSpPr>
            <p:cNvPr id="56350" name="AutoShape 30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351" name="Oval 31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6352" name="AutoShape 32"/>
          <p:cNvSpPr>
            <a:spLocks noChangeArrowheads="1"/>
          </p:cNvSpPr>
          <p:nvPr/>
        </p:nvSpPr>
        <p:spPr bwMode="auto">
          <a:xfrm>
            <a:off x="4151313" y="836613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53" name="Text Box 33"/>
          <p:cNvSpPr txBox="1">
            <a:spLocks noChangeArrowheads="1"/>
          </p:cNvSpPr>
          <p:nvPr/>
        </p:nvSpPr>
        <p:spPr bwMode="auto">
          <a:xfrm>
            <a:off x="4367213" y="765175"/>
            <a:ext cx="882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hlink"/>
                </a:solidFill>
              </a:rPr>
              <a:t>RA</a:t>
            </a:r>
          </a:p>
          <a:p>
            <a:pPr algn="ctr"/>
            <a:r>
              <a:rPr lang="en-US" altLang="ja-JP" sz="1400">
                <a:solidFill>
                  <a:schemeClr val="hlink"/>
                </a:solidFill>
              </a:rPr>
              <a:t>Operator</a:t>
            </a:r>
          </a:p>
        </p:txBody>
      </p:sp>
      <p:grpSp>
        <p:nvGrpSpPr>
          <p:cNvPr id="56354" name="Group 34"/>
          <p:cNvGrpSpPr>
            <a:grpSpLocks/>
          </p:cNvGrpSpPr>
          <p:nvPr/>
        </p:nvGrpSpPr>
        <p:grpSpPr bwMode="auto">
          <a:xfrm>
            <a:off x="6332538" y="1557338"/>
            <a:ext cx="238125" cy="563562"/>
            <a:chOff x="430" y="1261"/>
            <a:chExt cx="227" cy="536"/>
          </a:xfrm>
        </p:grpSpPr>
        <p:sp>
          <p:nvSpPr>
            <p:cNvPr id="56355" name="AutoShape 35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356" name="Oval 36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6357" name="Group 37"/>
          <p:cNvGrpSpPr>
            <a:grpSpLocks/>
          </p:cNvGrpSpPr>
          <p:nvPr/>
        </p:nvGrpSpPr>
        <p:grpSpPr bwMode="auto">
          <a:xfrm>
            <a:off x="4799013" y="1557338"/>
            <a:ext cx="238125" cy="563562"/>
            <a:chOff x="430" y="1261"/>
            <a:chExt cx="227" cy="536"/>
          </a:xfrm>
        </p:grpSpPr>
        <p:sp>
          <p:nvSpPr>
            <p:cNvPr id="56358" name="AutoShape 38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359" name="Oval 39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6360" name="Rectangle 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/>
              <a:t>After User Registration </a:t>
            </a:r>
            <a:br>
              <a:rPr lang="en-US" altLang="ja-JP" sz="2800"/>
            </a:br>
            <a:endParaRPr lang="en-US" altLang="ja-JP" sz="2800"/>
          </a:p>
        </p:txBody>
      </p:sp>
      <p:sp>
        <p:nvSpPr>
          <p:cNvPr id="56361" name="AutoShape 41"/>
          <p:cNvSpPr>
            <a:spLocks noChangeArrowheads="1"/>
          </p:cNvSpPr>
          <p:nvPr/>
        </p:nvSpPr>
        <p:spPr bwMode="auto">
          <a:xfrm>
            <a:off x="842963" y="5591175"/>
            <a:ext cx="7283450" cy="1150938"/>
          </a:xfrm>
          <a:prstGeom prst="roundRect">
            <a:avLst>
              <a:gd name="adj" fmla="val 24139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62" name="Text Box 42"/>
          <p:cNvSpPr txBox="1">
            <a:spLocks noChangeArrowheads="1"/>
          </p:cNvSpPr>
          <p:nvPr/>
        </p:nvSpPr>
        <p:spPr bwMode="auto">
          <a:xfrm>
            <a:off x="1195388" y="5734050"/>
            <a:ext cx="1073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bg2"/>
                </a:solidFill>
              </a:rPr>
              <a:t>CA System</a:t>
            </a:r>
          </a:p>
        </p:txBody>
      </p:sp>
      <p:sp>
        <p:nvSpPr>
          <p:cNvPr id="56382" name="Freeform 62"/>
          <p:cNvSpPr>
            <a:spLocks/>
          </p:cNvSpPr>
          <p:nvPr/>
        </p:nvSpPr>
        <p:spPr bwMode="auto">
          <a:xfrm>
            <a:off x="1136650" y="2082800"/>
            <a:ext cx="3816350" cy="4013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630"/>
              </a:cxn>
              <a:cxn ang="0">
                <a:pos x="2313" y="2630"/>
              </a:cxn>
            </a:cxnLst>
            <a:rect l="0" t="0" r="r" b="b"/>
            <a:pathLst>
              <a:path w="2313" h="2630">
                <a:moveTo>
                  <a:pt x="0" y="0"/>
                </a:moveTo>
                <a:lnTo>
                  <a:pt x="0" y="2630"/>
                </a:lnTo>
                <a:lnTo>
                  <a:pt x="2313" y="263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56383" name="Freeform 63"/>
          <p:cNvSpPr>
            <a:spLocks/>
          </p:cNvSpPr>
          <p:nvPr/>
        </p:nvSpPr>
        <p:spPr bwMode="auto">
          <a:xfrm>
            <a:off x="992188" y="2100263"/>
            <a:ext cx="3946525" cy="41576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630"/>
              </a:cxn>
              <a:cxn ang="0">
                <a:pos x="2313" y="2630"/>
              </a:cxn>
            </a:cxnLst>
            <a:rect l="0" t="0" r="r" b="b"/>
            <a:pathLst>
              <a:path w="2313" h="2630">
                <a:moveTo>
                  <a:pt x="0" y="0"/>
                </a:moveTo>
                <a:lnTo>
                  <a:pt x="0" y="2630"/>
                </a:lnTo>
                <a:lnTo>
                  <a:pt x="2313" y="263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56384" name="Text Box 64"/>
          <p:cNvSpPr txBox="1">
            <a:spLocks noChangeArrowheads="1"/>
          </p:cNvSpPr>
          <p:nvPr/>
        </p:nvSpPr>
        <p:spPr bwMode="auto">
          <a:xfrm>
            <a:off x="2555875" y="5734050"/>
            <a:ext cx="1638300" cy="2841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altLang="ja-JP" sz="1200"/>
              <a:t>1. Request Operation</a:t>
            </a:r>
          </a:p>
        </p:txBody>
      </p:sp>
      <p:sp>
        <p:nvSpPr>
          <p:cNvPr id="56385" name="Text Box 65"/>
          <p:cNvSpPr txBox="1">
            <a:spLocks noChangeArrowheads="1"/>
          </p:cNvSpPr>
          <p:nvPr/>
        </p:nvSpPr>
        <p:spPr bwMode="auto">
          <a:xfrm>
            <a:off x="2555875" y="6334125"/>
            <a:ext cx="1597025" cy="2841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altLang="ja-JP" sz="1200"/>
              <a:t>2. System Response</a:t>
            </a:r>
          </a:p>
        </p:txBody>
      </p:sp>
      <p:sp>
        <p:nvSpPr>
          <p:cNvPr id="56387" name="Freeform 67"/>
          <p:cNvSpPr>
            <a:spLocks/>
          </p:cNvSpPr>
          <p:nvPr/>
        </p:nvSpPr>
        <p:spPr bwMode="auto">
          <a:xfrm>
            <a:off x="2916238" y="5157788"/>
            <a:ext cx="647700" cy="576262"/>
          </a:xfrm>
          <a:custGeom>
            <a:avLst/>
            <a:gdLst/>
            <a:ahLst/>
            <a:cxnLst>
              <a:cxn ang="0">
                <a:pos x="0" y="363"/>
              </a:cxn>
              <a:cxn ang="0">
                <a:pos x="0" y="0"/>
              </a:cxn>
              <a:cxn ang="0">
                <a:pos x="408" y="0"/>
              </a:cxn>
            </a:cxnLst>
            <a:rect l="0" t="0" r="r" b="b"/>
            <a:pathLst>
              <a:path w="408" h="363">
                <a:moveTo>
                  <a:pt x="0" y="363"/>
                </a:moveTo>
                <a:lnTo>
                  <a:pt x="0" y="0"/>
                </a:lnTo>
                <a:lnTo>
                  <a:pt x="408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56386" name="Text Box 66"/>
          <p:cNvSpPr txBox="1">
            <a:spLocks noChangeArrowheads="1"/>
          </p:cNvSpPr>
          <p:nvPr/>
        </p:nvSpPr>
        <p:spPr bwMode="auto">
          <a:xfrm>
            <a:off x="3314700" y="3644900"/>
            <a:ext cx="5041900" cy="17446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altLang="ja-JP" sz="1200"/>
              <a:t>Once registered, Certificate User and Host Administrator can access directly RA to request CA services.</a:t>
            </a:r>
          </a:p>
          <a:p>
            <a:endParaRPr lang="en-US" altLang="ja-JP" sz="1200"/>
          </a:p>
          <a:p>
            <a:r>
              <a:rPr lang="en-US" altLang="ja-JP" sz="1200"/>
              <a:t>They can perform following activities:</a:t>
            </a:r>
          </a:p>
          <a:p>
            <a:pPr>
              <a:buFontTx/>
              <a:buChar char="-"/>
            </a:pPr>
            <a:r>
              <a:rPr lang="en-US" altLang="ja-JP" sz="1200"/>
              <a:t>User Profile Self Management</a:t>
            </a:r>
          </a:p>
          <a:p>
            <a:pPr lvl="1">
              <a:buFontTx/>
              <a:buChar char="-"/>
            </a:pPr>
            <a:r>
              <a:rPr lang="en-US" altLang="ja-JP" sz="1200"/>
              <a:t>Password Chang</a:t>
            </a:r>
          </a:p>
          <a:p>
            <a:pPr>
              <a:buFontTx/>
              <a:buChar char="-"/>
            </a:pPr>
            <a:r>
              <a:rPr lang="en-US" altLang="ja-JP" sz="1200"/>
              <a:t>Request User Certificate</a:t>
            </a:r>
          </a:p>
          <a:p>
            <a:pPr>
              <a:buFontTx/>
              <a:buChar char="-"/>
            </a:pPr>
            <a:r>
              <a:rPr lang="en-US" altLang="ja-JP" sz="1200"/>
              <a:t>Request Host Certificate</a:t>
            </a:r>
          </a:p>
          <a:p>
            <a:pPr>
              <a:buFontTx/>
              <a:buChar char="-"/>
            </a:pPr>
            <a:r>
              <a:rPr lang="en-US" altLang="ja-JP" sz="1200"/>
              <a:t>Request Certificate Revocation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Line 2"/>
          <p:cNvSpPr>
            <a:spLocks noChangeShapeType="1"/>
          </p:cNvSpPr>
          <p:nvPr/>
        </p:nvSpPr>
        <p:spPr bwMode="auto">
          <a:xfrm flipV="1">
            <a:off x="7354888" y="838200"/>
            <a:ext cx="0" cy="4532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6165850" y="2927350"/>
            <a:ext cx="2352675" cy="236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6726238" y="3457575"/>
            <a:ext cx="1244600" cy="793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/>
              <a:t>RA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6738938" y="5302250"/>
            <a:ext cx="1244600" cy="793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/>
              <a:t>CA</a:t>
            </a: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6711950" y="620713"/>
            <a:ext cx="1244600" cy="793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/>
              <a:t>Client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6919913" y="5951538"/>
            <a:ext cx="93503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/>
              <a:t>HSM</a:t>
            </a:r>
          </a:p>
        </p:txBody>
      </p:sp>
      <p:sp>
        <p:nvSpPr>
          <p:cNvPr id="59400" name="Oval 8"/>
          <p:cNvSpPr>
            <a:spLocks noChangeArrowheads="1"/>
          </p:cNvSpPr>
          <p:nvPr/>
        </p:nvSpPr>
        <p:spPr bwMode="auto">
          <a:xfrm>
            <a:off x="6156325" y="1990725"/>
            <a:ext cx="2376488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6938963" y="2228850"/>
            <a:ext cx="784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/>
              <a:t>Internet</a:t>
            </a:r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6165850" y="4549775"/>
            <a:ext cx="2347913" cy="236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7107238" y="2905125"/>
            <a:ext cx="509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/>
              <a:t>F/W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7092950" y="4518025"/>
            <a:ext cx="509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/>
              <a:t>F/W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6218238" y="3154363"/>
            <a:ext cx="514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200"/>
              <a:t>DMZ</a:t>
            </a:r>
          </a:p>
        </p:txBody>
      </p:sp>
      <p:sp>
        <p:nvSpPr>
          <p:cNvPr id="59406" name="Rectangle 14"/>
          <p:cNvSpPr>
            <a:spLocks noChangeArrowheads="1"/>
          </p:cNvSpPr>
          <p:nvPr/>
        </p:nvSpPr>
        <p:spPr bwMode="auto">
          <a:xfrm>
            <a:off x="323850" y="2205038"/>
            <a:ext cx="56896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AutoNum type="arabicPeriod"/>
              <a:tabLst>
                <a:tab pos="4848225" algn="l"/>
              </a:tabLst>
            </a:pPr>
            <a:r>
              <a:rPr lang="en-US" altLang="ja-JP" dirty="0"/>
              <a:t>All users should download NAREGI-CA package from RA Web, and install into their machines.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AutoNum type="arabicPeriod"/>
              <a:tabLst>
                <a:tab pos="4848225" algn="l"/>
              </a:tabLst>
            </a:pPr>
            <a:r>
              <a:rPr lang="en-US" altLang="ja-JP" dirty="0"/>
              <a:t>Users can create private key and certificates signing request (CSR) on their client machine using client toolkit or Web browser extension (Internet Explorer only ) 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AutoNum type="arabicPeriod"/>
              <a:tabLst>
                <a:tab pos="4848225" algn="l"/>
              </a:tabLst>
            </a:pPr>
            <a:r>
              <a:rPr lang="en-US" altLang="ja-JP" dirty="0"/>
              <a:t>Users send </a:t>
            </a:r>
            <a:r>
              <a:rPr lang="en-US" altLang="ja-JP" dirty="0" smtClean="0"/>
              <a:t> </a:t>
            </a:r>
            <a:r>
              <a:rPr lang="en-US" altLang="ja-JP" dirty="0"/>
              <a:t>CSR to RA server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AutoNum type="arabicPeriod"/>
              <a:tabLst>
                <a:tab pos="4848225" algn="l"/>
              </a:tabLst>
            </a:pPr>
            <a:r>
              <a:rPr lang="en-US" altLang="ja-JP" dirty="0"/>
              <a:t>RA server identify and verify users, and then accept users’ CSR.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AutoNum type="arabicPeriod"/>
              <a:tabLst>
                <a:tab pos="4848225" algn="l"/>
              </a:tabLst>
            </a:pPr>
            <a:r>
              <a:rPr lang="en-US" altLang="ja-JP" dirty="0"/>
              <a:t>RA forward CSR to CA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AutoNum type="arabicPeriod"/>
              <a:tabLst>
                <a:tab pos="4848225" algn="l"/>
              </a:tabLst>
            </a:pPr>
            <a:r>
              <a:rPr lang="en-US" altLang="ja-JP" dirty="0"/>
              <a:t>CA signs and publish new certificate with its private key, protected by HSM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AutoNum type="arabicPeriod"/>
              <a:tabLst>
                <a:tab pos="4848225" algn="l"/>
              </a:tabLst>
            </a:pPr>
            <a:r>
              <a:rPr lang="en-US" altLang="ja-JP" dirty="0"/>
              <a:t>CA return signed certificate to RA.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AutoNum type="arabicPeriod"/>
              <a:tabLst>
                <a:tab pos="4848225" algn="l"/>
              </a:tabLst>
            </a:pPr>
            <a:r>
              <a:rPr lang="en-US" altLang="ja-JP" dirty="0"/>
              <a:t>RA returns published signed certificate to user.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AutoNum type="arabicPeriod"/>
              <a:tabLst>
                <a:tab pos="4848225" algn="l"/>
              </a:tabLst>
            </a:pPr>
            <a:endParaRPr lang="en-US" altLang="ja-JP" dirty="0"/>
          </a:p>
        </p:txBody>
      </p:sp>
      <p:sp>
        <p:nvSpPr>
          <p:cNvPr id="59407" name="Rectangle 15"/>
          <p:cNvSpPr>
            <a:spLocks noChangeArrowheads="1"/>
          </p:cNvSpPr>
          <p:nvPr/>
        </p:nvSpPr>
        <p:spPr bwMode="auto">
          <a:xfrm>
            <a:off x="457200" y="274638"/>
            <a:ext cx="59864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altLang="ja-JP" sz="3200">
                <a:solidFill>
                  <a:schemeClr val="tx2"/>
                </a:solidFill>
              </a:rPr>
              <a:t>KEK GRID CA System </a:t>
            </a:r>
            <a:br>
              <a:rPr lang="en-US" altLang="ja-JP" sz="3200">
                <a:solidFill>
                  <a:schemeClr val="tx2"/>
                </a:solidFill>
              </a:rPr>
            </a:br>
            <a:r>
              <a:rPr lang="en-US" altLang="ja-JP" sz="3200">
                <a:solidFill>
                  <a:schemeClr val="tx2"/>
                </a:solidFill>
              </a:rPr>
              <a:t>Certificate Request Procedure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1260475" y="1611313"/>
            <a:ext cx="39766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/>
              <a:t>* KEK GRID CA bases on NAREGI-CA software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1403350" y="6237288"/>
            <a:ext cx="3725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/>
              <a:t>* *All network connection encrypted with SSL</a:t>
            </a:r>
          </a:p>
        </p:txBody>
      </p:sp>
      <p:sp>
        <p:nvSpPr>
          <p:cNvPr id="59410" name="Line 18"/>
          <p:cNvSpPr>
            <a:spLocks noChangeShapeType="1"/>
          </p:cNvSpPr>
          <p:nvPr/>
        </p:nvSpPr>
        <p:spPr bwMode="auto">
          <a:xfrm flipV="1">
            <a:off x="6877050" y="1557338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6623050" y="1687513"/>
            <a:ext cx="2682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200"/>
              <a:t>1</a:t>
            </a:r>
          </a:p>
        </p:txBody>
      </p:sp>
      <p:sp>
        <p:nvSpPr>
          <p:cNvPr id="59412" name="AutoShape 20"/>
          <p:cNvSpPr>
            <a:spLocks noChangeArrowheads="1"/>
          </p:cNvSpPr>
          <p:nvPr/>
        </p:nvSpPr>
        <p:spPr bwMode="auto">
          <a:xfrm>
            <a:off x="7553325" y="606425"/>
            <a:ext cx="431800" cy="4318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000"/>
              <a:t>2</a:t>
            </a:r>
          </a:p>
        </p:txBody>
      </p:sp>
      <p:sp>
        <p:nvSpPr>
          <p:cNvPr id="59413" name="Line 21"/>
          <p:cNvSpPr>
            <a:spLocks noChangeShapeType="1"/>
          </p:cNvSpPr>
          <p:nvPr/>
        </p:nvSpPr>
        <p:spPr bwMode="auto">
          <a:xfrm>
            <a:off x="7667625" y="1557338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7437438" y="1685925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200"/>
              <a:t>3</a:t>
            </a:r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 flipV="1">
            <a:off x="7842250" y="1557338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>
            <a:off x="7667625" y="4365625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 flipV="1">
            <a:off x="7840663" y="435133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7399338" y="4868863"/>
            <a:ext cx="268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200"/>
              <a:t>5</a:t>
            </a:r>
          </a:p>
        </p:txBody>
      </p:sp>
      <p:sp>
        <p:nvSpPr>
          <p:cNvPr id="59419" name="Text Box 27"/>
          <p:cNvSpPr txBox="1">
            <a:spLocks noChangeArrowheads="1"/>
          </p:cNvSpPr>
          <p:nvPr/>
        </p:nvSpPr>
        <p:spPr bwMode="auto">
          <a:xfrm>
            <a:off x="7847013" y="4868863"/>
            <a:ext cx="268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200"/>
              <a:t>7</a:t>
            </a:r>
          </a:p>
        </p:txBody>
      </p:sp>
      <p:sp>
        <p:nvSpPr>
          <p:cNvPr id="59420" name="AutoShape 28"/>
          <p:cNvSpPr>
            <a:spLocks noChangeArrowheads="1"/>
          </p:cNvSpPr>
          <p:nvPr/>
        </p:nvSpPr>
        <p:spPr bwMode="auto">
          <a:xfrm>
            <a:off x="7596188" y="3429000"/>
            <a:ext cx="431800" cy="4318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000"/>
              <a:t>4</a:t>
            </a:r>
          </a:p>
        </p:txBody>
      </p:sp>
      <p:sp>
        <p:nvSpPr>
          <p:cNvPr id="59421" name="AutoShape 29"/>
          <p:cNvSpPr>
            <a:spLocks noChangeArrowheads="1"/>
          </p:cNvSpPr>
          <p:nvPr/>
        </p:nvSpPr>
        <p:spPr bwMode="auto">
          <a:xfrm>
            <a:off x="7581900" y="5805488"/>
            <a:ext cx="431800" cy="4318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000"/>
              <a:t>6</a:t>
            </a:r>
          </a:p>
        </p:txBody>
      </p:sp>
      <p:sp>
        <p:nvSpPr>
          <p:cNvPr id="59422" name="Text Box 30"/>
          <p:cNvSpPr txBox="1">
            <a:spLocks noChangeArrowheads="1"/>
          </p:cNvSpPr>
          <p:nvPr/>
        </p:nvSpPr>
        <p:spPr bwMode="auto">
          <a:xfrm>
            <a:off x="7826375" y="1685925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200"/>
              <a:t>8</a:t>
            </a:r>
          </a:p>
        </p:txBody>
      </p:sp>
      <p:sp>
        <p:nvSpPr>
          <p:cNvPr id="59423" name="Text Box 31"/>
          <p:cNvSpPr txBox="1">
            <a:spLocks noChangeArrowheads="1"/>
          </p:cNvSpPr>
          <p:nvPr/>
        </p:nvSpPr>
        <p:spPr bwMode="auto">
          <a:xfrm>
            <a:off x="34925" y="34925"/>
            <a:ext cx="16573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(Informational)</a:t>
            </a:r>
          </a:p>
        </p:txBody>
      </p:sp>
      <p:sp>
        <p:nvSpPr>
          <p:cNvPr id="59424" name="Text Box 32"/>
          <p:cNvSpPr txBox="1">
            <a:spLocks noChangeArrowheads="1"/>
          </p:cNvSpPr>
          <p:nvPr/>
        </p:nvSpPr>
        <p:spPr bwMode="auto">
          <a:xfrm>
            <a:off x="4859338" y="404813"/>
            <a:ext cx="1539875" cy="3762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Not Changed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2627313" y="847725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58371" name="Group 3"/>
          <p:cNvGrpSpPr>
            <a:grpSpLocks/>
          </p:cNvGrpSpPr>
          <p:nvPr/>
        </p:nvGrpSpPr>
        <p:grpSpPr bwMode="auto">
          <a:xfrm>
            <a:off x="3171825" y="1470025"/>
            <a:ext cx="238125" cy="563563"/>
            <a:chOff x="430" y="1261"/>
            <a:chExt cx="227" cy="536"/>
          </a:xfrm>
        </p:grpSpPr>
        <p:sp>
          <p:nvSpPr>
            <p:cNvPr id="58372" name="AutoShape 4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373" name="Oval 5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8374" name="Group 6"/>
          <p:cNvGrpSpPr>
            <a:grpSpLocks/>
          </p:cNvGrpSpPr>
          <p:nvPr/>
        </p:nvGrpSpPr>
        <p:grpSpPr bwMode="auto">
          <a:xfrm>
            <a:off x="7861300" y="1570038"/>
            <a:ext cx="238125" cy="563562"/>
            <a:chOff x="430" y="1261"/>
            <a:chExt cx="227" cy="536"/>
          </a:xfrm>
        </p:grpSpPr>
        <p:sp>
          <p:nvSpPr>
            <p:cNvPr id="58375" name="AutoShape 7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376" name="Oval 8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8377" name="Group 9"/>
          <p:cNvGrpSpPr>
            <a:grpSpLocks/>
          </p:cNvGrpSpPr>
          <p:nvPr/>
        </p:nvGrpSpPr>
        <p:grpSpPr bwMode="auto">
          <a:xfrm>
            <a:off x="6116638" y="1341438"/>
            <a:ext cx="238125" cy="563562"/>
            <a:chOff x="430" y="1261"/>
            <a:chExt cx="227" cy="536"/>
          </a:xfrm>
        </p:grpSpPr>
        <p:sp>
          <p:nvSpPr>
            <p:cNvPr id="58378" name="AutoShape 10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379" name="Oval 11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8380" name="Group 12"/>
          <p:cNvGrpSpPr>
            <a:grpSpLocks/>
          </p:cNvGrpSpPr>
          <p:nvPr/>
        </p:nvGrpSpPr>
        <p:grpSpPr bwMode="auto">
          <a:xfrm>
            <a:off x="950913" y="1471613"/>
            <a:ext cx="238125" cy="563562"/>
            <a:chOff x="430" y="1261"/>
            <a:chExt cx="227" cy="536"/>
          </a:xfrm>
        </p:grpSpPr>
        <p:sp>
          <p:nvSpPr>
            <p:cNvPr id="58381" name="AutoShape 13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382" name="Oval 14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8383" name="AutoShape 15"/>
          <p:cNvSpPr>
            <a:spLocks noChangeArrowheads="1"/>
          </p:cNvSpPr>
          <p:nvPr/>
        </p:nvSpPr>
        <p:spPr bwMode="auto">
          <a:xfrm>
            <a:off x="5067300" y="6015038"/>
            <a:ext cx="431800" cy="576262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4" name="AutoShape 16"/>
          <p:cNvSpPr>
            <a:spLocks noChangeArrowheads="1"/>
          </p:cNvSpPr>
          <p:nvPr/>
        </p:nvSpPr>
        <p:spPr bwMode="auto">
          <a:xfrm>
            <a:off x="6191250" y="6015038"/>
            <a:ext cx="431800" cy="576262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4356100" y="5740400"/>
            <a:ext cx="885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200"/>
              <a:t>RA Server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6011863" y="5740400"/>
            <a:ext cx="885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200"/>
              <a:t>CA Server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2668588" y="798513"/>
            <a:ext cx="12287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accent2"/>
                </a:solidFill>
              </a:rPr>
              <a:t>User </a:t>
            </a:r>
          </a:p>
          <a:p>
            <a:pPr algn="ctr"/>
            <a:r>
              <a:rPr lang="en-US" altLang="ja-JP" sz="1400">
                <a:solidFill>
                  <a:schemeClr val="accent2"/>
                </a:solidFill>
              </a:rPr>
              <a:t>Administrator</a:t>
            </a:r>
          </a:p>
        </p:txBody>
      </p:sp>
      <p:sp>
        <p:nvSpPr>
          <p:cNvPr id="58388" name="AutoShape 20"/>
          <p:cNvSpPr>
            <a:spLocks noChangeArrowheads="1"/>
          </p:cNvSpPr>
          <p:nvPr/>
        </p:nvSpPr>
        <p:spPr bwMode="auto">
          <a:xfrm>
            <a:off x="250825" y="836613"/>
            <a:ext cx="1657350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9" name="AutoShape 21"/>
          <p:cNvSpPr>
            <a:spLocks noChangeArrowheads="1"/>
          </p:cNvSpPr>
          <p:nvPr/>
        </p:nvSpPr>
        <p:spPr bwMode="auto">
          <a:xfrm>
            <a:off x="5684838" y="836613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90" name="AutoShape 22"/>
          <p:cNvSpPr>
            <a:spLocks noChangeArrowheads="1"/>
          </p:cNvSpPr>
          <p:nvPr/>
        </p:nvSpPr>
        <p:spPr bwMode="auto">
          <a:xfrm>
            <a:off x="7212013" y="836613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5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91" name="Text Box 23"/>
          <p:cNvSpPr txBox="1">
            <a:spLocks noChangeArrowheads="1"/>
          </p:cNvSpPr>
          <p:nvPr/>
        </p:nvSpPr>
        <p:spPr bwMode="auto">
          <a:xfrm>
            <a:off x="5900738" y="765175"/>
            <a:ext cx="882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folHlink"/>
                </a:solidFill>
              </a:rPr>
              <a:t>CA</a:t>
            </a:r>
          </a:p>
          <a:p>
            <a:pPr algn="ctr"/>
            <a:r>
              <a:rPr lang="en-US" altLang="ja-JP" sz="1400">
                <a:solidFill>
                  <a:schemeClr val="folHlink"/>
                </a:solidFill>
              </a:rPr>
              <a:t>Operator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7466013" y="765175"/>
            <a:ext cx="825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rgbClr val="FF5050"/>
                </a:solidFill>
              </a:rPr>
              <a:t>Security</a:t>
            </a:r>
          </a:p>
          <a:p>
            <a:pPr algn="ctr"/>
            <a:r>
              <a:rPr lang="en-US" altLang="ja-JP" sz="1400">
                <a:solidFill>
                  <a:srgbClr val="FF5050"/>
                </a:solidFill>
              </a:rPr>
              <a:t>Officer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250825" y="823913"/>
            <a:ext cx="16430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/>
              <a:t>Certificate User</a:t>
            </a:r>
          </a:p>
          <a:p>
            <a:pPr algn="ctr"/>
            <a:r>
              <a:rPr lang="en-US" altLang="ja-JP" sz="1400"/>
              <a:t>Host Administrator</a:t>
            </a:r>
          </a:p>
        </p:txBody>
      </p:sp>
      <p:grpSp>
        <p:nvGrpSpPr>
          <p:cNvPr id="58394" name="Group 26"/>
          <p:cNvGrpSpPr>
            <a:grpSpLocks/>
          </p:cNvGrpSpPr>
          <p:nvPr/>
        </p:nvGrpSpPr>
        <p:grpSpPr bwMode="auto">
          <a:xfrm>
            <a:off x="7645400" y="1374775"/>
            <a:ext cx="238125" cy="563563"/>
            <a:chOff x="430" y="1261"/>
            <a:chExt cx="227" cy="536"/>
          </a:xfrm>
        </p:grpSpPr>
        <p:sp>
          <p:nvSpPr>
            <p:cNvPr id="58395" name="AutoShape 27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396" name="Oval 28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8397" name="Group 29"/>
          <p:cNvGrpSpPr>
            <a:grpSpLocks/>
          </p:cNvGrpSpPr>
          <p:nvPr/>
        </p:nvGrpSpPr>
        <p:grpSpPr bwMode="auto">
          <a:xfrm>
            <a:off x="4583113" y="1341438"/>
            <a:ext cx="238125" cy="563562"/>
            <a:chOff x="430" y="1261"/>
            <a:chExt cx="227" cy="536"/>
          </a:xfrm>
        </p:grpSpPr>
        <p:sp>
          <p:nvSpPr>
            <p:cNvPr id="58398" name="AutoShape 30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399" name="Oval 31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8400" name="AutoShape 32"/>
          <p:cNvSpPr>
            <a:spLocks noChangeArrowheads="1"/>
          </p:cNvSpPr>
          <p:nvPr/>
        </p:nvSpPr>
        <p:spPr bwMode="auto">
          <a:xfrm>
            <a:off x="4151313" y="836613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367213" y="765175"/>
            <a:ext cx="882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hlink"/>
                </a:solidFill>
              </a:rPr>
              <a:t>RA</a:t>
            </a:r>
          </a:p>
          <a:p>
            <a:pPr algn="ctr"/>
            <a:r>
              <a:rPr lang="en-US" altLang="ja-JP" sz="1400">
                <a:solidFill>
                  <a:schemeClr val="hlink"/>
                </a:solidFill>
              </a:rPr>
              <a:t>Operator</a:t>
            </a:r>
          </a:p>
        </p:txBody>
      </p:sp>
      <p:grpSp>
        <p:nvGrpSpPr>
          <p:cNvPr id="58402" name="Group 34"/>
          <p:cNvGrpSpPr>
            <a:grpSpLocks/>
          </p:cNvGrpSpPr>
          <p:nvPr/>
        </p:nvGrpSpPr>
        <p:grpSpPr bwMode="auto">
          <a:xfrm>
            <a:off x="6332538" y="1557338"/>
            <a:ext cx="238125" cy="563562"/>
            <a:chOff x="430" y="1261"/>
            <a:chExt cx="227" cy="536"/>
          </a:xfrm>
        </p:grpSpPr>
        <p:sp>
          <p:nvSpPr>
            <p:cNvPr id="58403" name="AutoShape 35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04" name="Oval 36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8405" name="Group 37"/>
          <p:cNvGrpSpPr>
            <a:grpSpLocks/>
          </p:cNvGrpSpPr>
          <p:nvPr/>
        </p:nvGrpSpPr>
        <p:grpSpPr bwMode="auto">
          <a:xfrm>
            <a:off x="4799013" y="1557338"/>
            <a:ext cx="238125" cy="563562"/>
            <a:chOff x="430" y="1261"/>
            <a:chExt cx="227" cy="536"/>
          </a:xfrm>
        </p:grpSpPr>
        <p:sp>
          <p:nvSpPr>
            <p:cNvPr id="58406" name="AutoShape 38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07" name="Oval 39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8408" name="Rectangle 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/>
              <a:t>User Support and How to handle irregular Request</a:t>
            </a:r>
            <a:br>
              <a:rPr lang="en-US" altLang="ja-JP" sz="2800"/>
            </a:br>
            <a:r>
              <a:rPr lang="en-US" altLang="ja-JP" sz="2800"/>
              <a:t/>
            </a:r>
            <a:br>
              <a:rPr lang="en-US" altLang="ja-JP" sz="2800"/>
            </a:br>
            <a:endParaRPr lang="en-US" altLang="ja-JP" sz="2800"/>
          </a:p>
        </p:txBody>
      </p:sp>
      <p:sp>
        <p:nvSpPr>
          <p:cNvPr id="58409" name="AutoShape 41"/>
          <p:cNvSpPr>
            <a:spLocks noChangeArrowheads="1"/>
          </p:cNvSpPr>
          <p:nvPr/>
        </p:nvSpPr>
        <p:spPr bwMode="auto">
          <a:xfrm>
            <a:off x="842963" y="5591175"/>
            <a:ext cx="7283450" cy="1150938"/>
          </a:xfrm>
          <a:prstGeom prst="roundRect">
            <a:avLst>
              <a:gd name="adj" fmla="val 24139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10" name="Text Box 42"/>
          <p:cNvSpPr txBox="1">
            <a:spLocks noChangeArrowheads="1"/>
          </p:cNvSpPr>
          <p:nvPr/>
        </p:nvSpPr>
        <p:spPr bwMode="auto">
          <a:xfrm>
            <a:off x="1195388" y="5734050"/>
            <a:ext cx="1073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bg2"/>
                </a:solidFill>
              </a:rPr>
              <a:t>CA System</a:t>
            </a:r>
          </a:p>
        </p:txBody>
      </p: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1979613" y="5157788"/>
            <a:ext cx="1003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bg2"/>
                </a:solidFill>
              </a:rPr>
              <a:t>Help Desk</a:t>
            </a:r>
          </a:p>
        </p:txBody>
      </p:sp>
      <p:sp>
        <p:nvSpPr>
          <p:cNvPr id="58416" name="AutoShape 48"/>
          <p:cNvSpPr>
            <a:spLocks noChangeArrowheads="1"/>
          </p:cNvSpPr>
          <p:nvPr/>
        </p:nvSpPr>
        <p:spPr bwMode="auto">
          <a:xfrm>
            <a:off x="96838" y="5157788"/>
            <a:ext cx="8920162" cy="287337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58417" name="Group 49"/>
          <p:cNvGrpSpPr>
            <a:grpSpLocks/>
          </p:cNvGrpSpPr>
          <p:nvPr/>
        </p:nvGrpSpPr>
        <p:grpSpPr bwMode="auto">
          <a:xfrm>
            <a:off x="1692275" y="4797425"/>
            <a:ext cx="238125" cy="563563"/>
            <a:chOff x="430" y="1261"/>
            <a:chExt cx="227" cy="536"/>
          </a:xfrm>
        </p:grpSpPr>
        <p:sp>
          <p:nvSpPr>
            <p:cNvPr id="58418" name="AutoShape 50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rgbClr val="B2B2B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19" name="Oval 51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rgbClr val="B2B2B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8420" name="Line 52"/>
          <p:cNvSpPr>
            <a:spLocks noChangeShapeType="1"/>
          </p:cNvSpPr>
          <p:nvPr/>
        </p:nvSpPr>
        <p:spPr bwMode="auto">
          <a:xfrm>
            <a:off x="1042988" y="2205038"/>
            <a:ext cx="1296987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pic>
        <p:nvPicPr>
          <p:cNvPr id="58421" name="Picture 53" descr="MCj043158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4438650"/>
            <a:ext cx="503237" cy="503238"/>
          </a:xfrm>
          <a:prstGeom prst="rect">
            <a:avLst/>
          </a:prstGeom>
          <a:noFill/>
        </p:spPr>
      </p:pic>
      <p:sp>
        <p:nvSpPr>
          <p:cNvPr id="58423" name="Oval 55"/>
          <p:cNvSpPr>
            <a:spLocks noChangeArrowheads="1"/>
          </p:cNvSpPr>
          <p:nvPr/>
        </p:nvSpPr>
        <p:spPr bwMode="auto">
          <a:xfrm>
            <a:off x="2700338" y="3500438"/>
            <a:ext cx="5688012" cy="792162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22" name="Line 54"/>
          <p:cNvSpPr>
            <a:spLocks noChangeShapeType="1"/>
          </p:cNvSpPr>
          <p:nvPr/>
        </p:nvSpPr>
        <p:spPr bwMode="auto">
          <a:xfrm flipV="1">
            <a:off x="2411413" y="4076700"/>
            <a:ext cx="3168650" cy="108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pic>
        <p:nvPicPr>
          <p:cNvPr id="58424" name="Picture 56" descr="MCj043158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3502025"/>
            <a:ext cx="503238" cy="503238"/>
          </a:xfrm>
          <a:prstGeom prst="rect">
            <a:avLst/>
          </a:prstGeom>
          <a:noFill/>
        </p:spPr>
      </p:pic>
      <p:sp>
        <p:nvSpPr>
          <p:cNvPr id="58425" name="Text Box 57"/>
          <p:cNvSpPr txBox="1">
            <a:spLocks noChangeArrowheads="1"/>
          </p:cNvSpPr>
          <p:nvPr/>
        </p:nvSpPr>
        <p:spPr bwMode="auto">
          <a:xfrm>
            <a:off x="468313" y="3213100"/>
            <a:ext cx="1800225" cy="2841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altLang="ja-JP" sz="1200"/>
              <a:t>1. Request or Question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5940425" y="3573463"/>
            <a:ext cx="1800225" cy="2841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altLang="ja-JP" sz="1200"/>
              <a:t>3. Sharing Information</a:t>
            </a:r>
          </a:p>
        </p:txBody>
      </p:sp>
      <p:sp>
        <p:nvSpPr>
          <p:cNvPr id="58427" name="Text Box 59"/>
          <p:cNvSpPr txBox="1">
            <a:spLocks noChangeArrowheads="1"/>
          </p:cNvSpPr>
          <p:nvPr/>
        </p:nvSpPr>
        <p:spPr bwMode="auto">
          <a:xfrm>
            <a:off x="2916238" y="4724400"/>
            <a:ext cx="1800225" cy="2841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altLang="ja-JP" sz="1200"/>
              <a:t>2. Forward Question</a:t>
            </a:r>
          </a:p>
        </p:txBody>
      </p:sp>
      <p:sp>
        <p:nvSpPr>
          <p:cNvPr id="58428" name="Text Box 60"/>
          <p:cNvSpPr txBox="1">
            <a:spLocks noChangeArrowheads="1"/>
          </p:cNvSpPr>
          <p:nvPr/>
        </p:nvSpPr>
        <p:spPr bwMode="auto">
          <a:xfrm>
            <a:off x="5973763" y="3946525"/>
            <a:ext cx="1800225" cy="2841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altLang="ja-JP" sz="1200"/>
              <a:t>4. Perform Response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External audit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Hopefully, end of May or June</a:t>
            </a:r>
          </a:p>
          <a:p>
            <a:r>
              <a:rPr kumimoji="1" lang="en-US" altLang="ja-JP" dirty="0" smtClean="0"/>
              <a:t>Volunteers needed </a:t>
            </a:r>
          </a:p>
          <a:p>
            <a:pPr lvl="1"/>
            <a:r>
              <a:rPr lang="en-US" altLang="ja-JP" dirty="0" smtClean="0"/>
              <a:t>Anyone, please! </a:t>
            </a: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Operation statistics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sz="1800" dirty="0" smtClean="0"/>
              <a:t>Issued</a:t>
            </a:r>
            <a:r>
              <a:rPr kumimoji="1" lang="en-US" altLang="ja-JP" sz="1800" dirty="0" smtClean="0"/>
              <a:t> certificates </a:t>
            </a:r>
          </a:p>
          <a:p>
            <a:pPr lvl="1"/>
            <a:r>
              <a:rPr lang="en-US" altLang="ja-JP" sz="1800" dirty="0" smtClean="0"/>
              <a:t>User: </a:t>
            </a:r>
          </a:p>
          <a:p>
            <a:pPr lvl="2"/>
            <a:r>
              <a:rPr lang="en-US" altLang="ja-JP" sz="1800" dirty="0" smtClean="0"/>
              <a:t>Valid: 90</a:t>
            </a:r>
          </a:p>
          <a:p>
            <a:pPr lvl="2"/>
            <a:r>
              <a:rPr lang="en-US" altLang="ja-JP" sz="1800" dirty="0" smtClean="0"/>
              <a:t>Invalid: 304</a:t>
            </a:r>
          </a:p>
          <a:p>
            <a:pPr lvl="1"/>
            <a:r>
              <a:rPr lang="en-US" altLang="ja-JP" sz="1800" dirty="0" smtClean="0"/>
              <a:t>Host:</a:t>
            </a:r>
          </a:p>
          <a:p>
            <a:pPr lvl="2"/>
            <a:r>
              <a:rPr lang="en-US" altLang="ja-JP" sz="1800" dirty="0" smtClean="0"/>
              <a:t>Valid;  220</a:t>
            </a:r>
          </a:p>
          <a:p>
            <a:pPr lvl="2"/>
            <a:r>
              <a:rPr lang="en-US" altLang="ja-JP" sz="1800" dirty="0" smtClean="0"/>
              <a:t>Invalid 591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>
          <a:xfrm>
            <a:off x="4500562" y="1214423"/>
            <a:ext cx="4038600" cy="1500198"/>
          </a:xfrm>
        </p:spPr>
        <p:txBody>
          <a:bodyPr/>
          <a:lstStyle/>
          <a:p>
            <a:pPr lvl="2"/>
            <a:endParaRPr lang="en-US" altLang="ja-JP" sz="1800" dirty="0" smtClean="0"/>
          </a:p>
          <a:p>
            <a:r>
              <a:rPr lang="en-US" altLang="ja-JP" sz="1800" dirty="0" smtClean="0"/>
              <a:t>Total number of users: 169</a:t>
            </a:r>
          </a:p>
          <a:p>
            <a:pPr lvl="1"/>
            <a:r>
              <a:rPr lang="en-US" altLang="ja-JP" sz="1800" dirty="0" smtClean="0"/>
              <a:t>Disabled: 15</a:t>
            </a:r>
          </a:p>
          <a:p>
            <a:pPr lvl="1"/>
            <a:r>
              <a:rPr lang="en-US" altLang="ja-JP" sz="1800" dirty="0" smtClean="0"/>
              <a:t>Inactive: 64</a:t>
            </a:r>
          </a:p>
          <a:p>
            <a:endParaRPr kumimoji="1" lang="ja-JP" altLang="en-US" dirty="0"/>
          </a:p>
        </p:txBody>
      </p:sp>
      <p:graphicFrame>
        <p:nvGraphicFramePr>
          <p:cNvPr id="4" name="グラフ 3"/>
          <p:cNvGraphicFramePr/>
          <p:nvPr/>
        </p:nvGraphicFramePr>
        <p:xfrm>
          <a:off x="0" y="3969707"/>
          <a:ext cx="4572000" cy="2745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グラフ 4"/>
          <p:cNvGraphicFramePr/>
          <p:nvPr/>
        </p:nvGraphicFramePr>
        <p:xfrm>
          <a:off x="4572000" y="3969707"/>
          <a:ext cx="4572000" cy="2745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000100" y="507207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user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00694" y="507207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host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Hardware replacement and operation changes </a:t>
            </a:r>
            <a:endParaRPr lang="en-US" altLang="ja-JP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have upgraded the CA hardware </a:t>
            </a:r>
            <a:r>
              <a:rPr lang="en-US" altLang="ja-JP" dirty="0" smtClean="0"/>
              <a:t>as reported earlier </a:t>
            </a:r>
          </a:p>
          <a:p>
            <a:r>
              <a:rPr lang="en-US" altLang="ja-JP" dirty="0" smtClean="0"/>
              <a:t>Operation procedure and role assignments are also going to be changed</a:t>
            </a:r>
          </a:p>
          <a:p>
            <a:pPr lvl="1"/>
            <a:r>
              <a:rPr lang="en-US" altLang="ja-JP" dirty="0" smtClean="0"/>
              <a:t>We soon update our CP/CPS according to this change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2627313" y="847725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8915" name="Group 3"/>
          <p:cNvGrpSpPr>
            <a:grpSpLocks/>
          </p:cNvGrpSpPr>
          <p:nvPr/>
        </p:nvGrpSpPr>
        <p:grpSpPr bwMode="auto">
          <a:xfrm>
            <a:off x="3171825" y="1470025"/>
            <a:ext cx="238125" cy="563563"/>
            <a:chOff x="430" y="1261"/>
            <a:chExt cx="227" cy="536"/>
          </a:xfrm>
        </p:grpSpPr>
        <p:sp>
          <p:nvSpPr>
            <p:cNvPr id="38916" name="AutoShape 4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917" name="Oval 5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8921" name="Group 9"/>
          <p:cNvGrpSpPr>
            <a:grpSpLocks/>
          </p:cNvGrpSpPr>
          <p:nvPr/>
        </p:nvGrpSpPr>
        <p:grpSpPr bwMode="auto">
          <a:xfrm>
            <a:off x="7861300" y="1570038"/>
            <a:ext cx="238125" cy="563562"/>
            <a:chOff x="430" y="1261"/>
            <a:chExt cx="227" cy="536"/>
          </a:xfrm>
        </p:grpSpPr>
        <p:sp>
          <p:nvSpPr>
            <p:cNvPr id="38922" name="AutoShape 10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923" name="Oval 11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8924" name="Group 12"/>
          <p:cNvGrpSpPr>
            <a:grpSpLocks/>
          </p:cNvGrpSpPr>
          <p:nvPr/>
        </p:nvGrpSpPr>
        <p:grpSpPr bwMode="auto">
          <a:xfrm>
            <a:off x="5270500" y="1341438"/>
            <a:ext cx="238125" cy="563562"/>
            <a:chOff x="430" y="1261"/>
            <a:chExt cx="227" cy="536"/>
          </a:xfrm>
        </p:grpSpPr>
        <p:sp>
          <p:nvSpPr>
            <p:cNvPr id="38925" name="AutoShape 13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926" name="Oval 14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8927" name="Group 15"/>
          <p:cNvGrpSpPr>
            <a:grpSpLocks/>
          </p:cNvGrpSpPr>
          <p:nvPr/>
        </p:nvGrpSpPr>
        <p:grpSpPr bwMode="auto">
          <a:xfrm>
            <a:off x="950913" y="1471613"/>
            <a:ext cx="238125" cy="563562"/>
            <a:chOff x="430" y="1261"/>
            <a:chExt cx="227" cy="536"/>
          </a:xfrm>
        </p:grpSpPr>
        <p:sp>
          <p:nvSpPr>
            <p:cNvPr id="38928" name="AutoShape 16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929" name="Oval 17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8931" name="AutoShape 19"/>
          <p:cNvSpPr>
            <a:spLocks noChangeArrowheads="1"/>
          </p:cNvSpPr>
          <p:nvPr/>
        </p:nvSpPr>
        <p:spPr bwMode="auto">
          <a:xfrm>
            <a:off x="2797175" y="6021388"/>
            <a:ext cx="431800" cy="576262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32" name="AutoShape 20"/>
          <p:cNvSpPr>
            <a:spLocks noChangeArrowheads="1"/>
          </p:cNvSpPr>
          <p:nvPr/>
        </p:nvSpPr>
        <p:spPr bwMode="auto">
          <a:xfrm>
            <a:off x="5521325" y="6008688"/>
            <a:ext cx="431800" cy="576262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2560638" y="5746750"/>
            <a:ext cx="885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200"/>
              <a:t>RA Server</a:t>
            </a: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5341938" y="5734050"/>
            <a:ext cx="885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200"/>
              <a:t>CA Server</a:t>
            </a:r>
          </a:p>
        </p:txBody>
      </p:sp>
      <p:sp>
        <p:nvSpPr>
          <p:cNvPr id="38936" name="Text Box 24"/>
          <p:cNvSpPr txBox="1">
            <a:spLocks noChangeArrowheads="1"/>
          </p:cNvSpPr>
          <p:nvPr/>
        </p:nvSpPr>
        <p:spPr bwMode="auto">
          <a:xfrm>
            <a:off x="2668588" y="2525713"/>
            <a:ext cx="12287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accent2"/>
                </a:solidFill>
              </a:rPr>
              <a:t>User </a:t>
            </a:r>
          </a:p>
          <a:p>
            <a:pPr algn="ctr"/>
            <a:r>
              <a:rPr lang="en-US" altLang="ja-JP" sz="1400">
                <a:solidFill>
                  <a:schemeClr val="accent2"/>
                </a:solidFill>
              </a:rPr>
              <a:t>Administrator</a:t>
            </a:r>
          </a:p>
        </p:txBody>
      </p:sp>
      <p:sp>
        <p:nvSpPr>
          <p:cNvPr id="38937" name="AutoShape 25"/>
          <p:cNvSpPr>
            <a:spLocks noChangeArrowheads="1"/>
          </p:cNvSpPr>
          <p:nvPr/>
        </p:nvSpPr>
        <p:spPr bwMode="auto">
          <a:xfrm>
            <a:off x="371475" y="836613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38" name="AutoShape 26"/>
          <p:cNvSpPr>
            <a:spLocks noChangeArrowheads="1"/>
          </p:cNvSpPr>
          <p:nvPr/>
        </p:nvSpPr>
        <p:spPr bwMode="auto">
          <a:xfrm>
            <a:off x="4932363" y="836613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39" name="AutoShape 27"/>
          <p:cNvSpPr>
            <a:spLocks noChangeArrowheads="1"/>
          </p:cNvSpPr>
          <p:nvPr/>
        </p:nvSpPr>
        <p:spPr bwMode="auto">
          <a:xfrm>
            <a:off x="7212013" y="836613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5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40" name="Text Box 28"/>
          <p:cNvSpPr txBox="1">
            <a:spLocks noChangeArrowheads="1"/>
          </p:cNvSpPr>
          <p:nvPr/>
        </p:nvSpPr>
        <p:spPr bwMode="auto">
          <a:xfrm>
            <a:off x="5148263" y="2492375"/>
            <a:ext cx="882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folHlink"/>
                </a:solidFill>
              </a:rPr>
              <a:t>CA</a:t>
            </a:r>
          </a:p>
          <a:p>
            <a:pPr algn="ctr"/>
            <a:r>
              <a:rPr lang="en-US" altLang="ja-JP" sz="1400">
                <a:solidFill>
                  <a:schemeClr val="folHlink"/>
                </a:solidFill>
              </a:rPr>
              <a:t>Operator</a:t>
            </a:r>
          </a:p>
        </p:txBody>
      </p:sp>
      <p:sp>
        <p:nvSpPr>
          <p:cNvPr id="38941" name="Text Box 29"/>
          <p:cNvSpPr txBox="1">
            <a:spLocks noChangeArrowheads="1"/>
          </p:cNvSpPr>
          <p:nvPr/>
        </p:nvSpPr>
        <p:spPr bwMode="auto">
          <a:xfrm>
            <a:off x="7466013" y="2492375"/>
            <a:ext cx="825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rgbClr val="FF5050"/>
                </a:solidFill>
              </a:rPr>
              <a:t>Security</a:t>
            </a:r>
          </a:p>
          <a:p>
            <a:pPr algn="ctr"/>
            <a:r>
              <a:rPr lang="en-US" altLang="ja-JP" sz="1400">
                <a:solidFill>
                  <a:srgbClr val="FF5050"/>
                </a:solidFill>
              </a:rPr>
              <a:t>Officer</a:t>
            </a:r>
          </a:p>
        </p:txBody>
      </p:sp>
      <p:sp>
        <p:nvSpPr>
          <p:cNvPr id="38942" name="Text Box 30"/>
          <p:cNvSpPr txBox="1">
            <a:spLocks noChangeArrowheads="1"/>
          </p:cNvSpPr>
          <p:nvPr/>
        </p:nvSpPr>
        <p:spPr bwMode="auto">
          <a:xfrm>
            <a:off x="1979613" y="5157788"/>
            <a:ext cx="1003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bg2"/>
                </a:solidFill>
              </a:rPr>
              <a:t>Help Desk</a:t>
            </a:r>
          </a:p>
        </p:txBody>
      </p:sp>
      <p:sp>
        <p:nvSpPr>
          <p:cNvPr id="38945" name="Text Box 33"/>
          <p:cNvSpPr txBox="1">
            <a:spLocks noChangeArrowheads="1"/>
          </p:cNvSpPr>
          <p:nvPr/>
        </p:nvSpPr>
        <p:spPr bwMode="auto">
          <a:xfrm>
            <a:off x="250825" y="2551113"/>
            <a:ext cx="1643063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/>
              <a:t>Certificate User</a:t>
            </a:r>
          </a:p>
          <a:p>
            <a:pPr algn="ctr"/>
            <a:r>
              <a:rPr lang="en-US" altLang="ja-JP" sz="1400"/>
              <a:t>Host Administrator</a:t>
            </a:r>
          </a:p>
        </p:txBody>
      </p:sp>
      <p:grpSp>
        <p:nvGrpSpPr>
          <p:cNvPr id="38946" name="Group 34"/>
          <p:cNvGrpSpPr>
            <a:grpSpLocks/>
          </p:cNvGrpSpPr>
          <p:nvPr/>
        </p:nvGrpSpPr>
        <p:grpSpPr bwMode="auto">
          <a:xfrm>
            <a:off x="7645400" y="1374775"/>
            <a:ext cx="238125" cy="563563"/>
            <a:chOff x="430" y="1261"/>
            <a:chExt cx="227" cy="536"/>
          </a:xfrm>
        </p:grpSpPr>
        <p:sp>
          <p:nvSpPr>
            <p:cNvPr id="38947" name="AutoShape 35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948" name="Oval 36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8955" name="Group 43"/>
          <p:cNvGrpSpPr>
            <a:grpSpLocks/>
          </p:cNvGrpSpPr>
          <p:nvPr/>
        </p:nvGrpSpPr>
        <p:grpSpPr bwMode="auto">
          <a:xfrm>
            <a:off x="5486400" y="1557338"/>
            <a:ext cx="238125" cy="563562"/>
            <a:chOff x="430" y="1261"/>
            <a:chExt cx="227" cy="536"/>
          </a:xfrm>
        </p:grpSpPr>
        <p:sp>
          <p:nvSpPr>
            <p:cNvPr id="38956" name="AutoShape 44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957" name="Oval 45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8943" name="AutoShape 31"/>
          <p:cNvSpPr>
            <a:spLocks noChangeArrowheads="1"/>
          </p:cNvSpPr>
          <p:nvPr/>
        </p:nvSpPr>
        <p:spPr bwMode="auto">
          <a:xfrm>
            <a:off x="96838" y="5157788"/>
            <a:ext cx="8920162" cy="287337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8918" name="Group 6"/>
          <p:cNvGrpSpPr>
            <a:grpSpLocks/>
          </p:cNvGrpSpPr>
          <p:nvPr/>
        </p:nvGrpSpPr>
        <p:grpSpPr bwMode="auto">
          <a:xfrm>
            <a:off x="1692275" y="4797425"/>
            <a:ext cx="238125" cy="563563"/>
            <a:chOff x="430" y="1261"/>
            <a:chExt cx="227" cy="536"/>
          </a:xfrm>
        </p:grpSpPr>
        <p:sp>
          <p:nvSpPr>
            <p:cNvPr id="38919" name="AutoShape 7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rgbClr val="B2B2B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920" name="Oval 8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rgbClr val="B2B2B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8961" name="Rectangle 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 dirty="0" smtClean="0"/>
              <a:t>Old </a:t>
            </a:r>
            <a:r>
              <a:rPr lang="en-US" altLang="ja-JP" sz="4000" dirty="0"/>
              <a:t/>
            </a:r>
            <a:br>
              <a:rPr lang="en-US" altLang="ja-JP" sz="4000" dirty="0"/>
            </a:br>
            <a:endParaRPr lang="en-US" altLang="ja-JP" sz="4000" dirty="0"/>
          </a:p>
        </p:txBody>
      </p:sp>
      <p:grpSp>
        <p:nvGrpSpPr>
          <p:cNvPr id="38962" name="Group 50"/>
          <p:cNvGrpSpPr>
            <a:grpSpLocks/>
          </p:cNvGrpSpPr>
          <p:nvPr/>
        </p:nvGrpSpPr>
        <p:grpSpPr bwMode="auto">
          <a:xfrm>
            <a:off x="5702300" y="1773238"/>
            <a:ext cx="238125" cy="563562"/>
            <a:chOff x="430" y="1261"/>
            <a:chExt cx="227" cy="536"/>
          </a:xfrm>
        </p:grpSpPr>
        <p:sp>
          <p:nvSpPr>
            <p:cNvPr id="38963" name="AutoShape 51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8964" name="Oval 52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8965" name="AutoShape 53"/>
          <p:cNvSpPr>
            <a:spLocks noChangeArrowheads="1"/>
          </p:cNvSpPr>
          <p:nvPr/>
        </p:nvSpPr>
        <p:spPr bwMode="auto">
          <a:xfrm>
            <a:off x="842963" y="5591175"/>
            <a:ext cx="7283450" cy="1150938"/>
          </a:xfrm>
          <a:prstGeom prst="roundRect">
            <a:avLst>
              <a:gd name="adj" fmla="val 24139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66" name="Text Box 54"/>
          <p:cNvSpPr txBox="1">
            <a:spLocks noChangeArrowheads="1"/>
          </p:cNvSpPr>
          <p:nvPr/>
        </p:nvSpPr>
        <p:spPr bwMode="auto">
          <a:xfrm>
            <a:off x="1116013" y="5734050"/>
            <a:ext cx="1073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bg2"/>
                </a:solidFill>
              </a:rPr>
              <a:t>CA System</a:t>
            </a:r>
          </a:p>
        </p:txBody>
      </p:sp>
      <p:sp>
        <p:nvSpPr>
          <p:cNvPr id="38974" name="Text Box 62"/>
          <p:cNvSpPr txBox="1">
            <a:spLocks noChangeArrowheads="1"/>
          </p:cNvSpPr>
          <p:nvPr/>
        </p:nvSpPr>
        <p:spPr bwMode="auto">
          <a:xfrm>
            <a:off x="6757988" y="3429000"/>
            <a:ext cx="2316162" cy="730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1400"/>
              <a:t>- administrates all tasks on the CA system including the CA private key </a:t>
            </a:r>
          </a:p>
        </p:txBody>
      </p:sp>
      <p:sp>
        <p:nvSpPr>
          <p:cNvPr id="38975" name="Text Box 63"/>
          <p:cNvSpPr txBox="1">
            <a:spLocks noChangeArrowheads="1"/>
          </p:cNvSpPr>
          <p:nvPr/>
        </p:nvSpPr>
        <p:spPr bwMode="auto">
          <a:xfrm>
            <a:off x="4475163" y="3419475"/>
            <a:ext cx="2316162" cy="942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altLang="ja-JP" sz="1400"/>
              <a:t>maintains the CA system</a:t>
            </a:r>
          </a:p>
          <a:p>
            <a:pPr>
              <a:buFontTx/>
              <a:buChar char="-"/>
            </a:pPr>
            <a:r>
              <a:rPr lang="en-US" altLang="ja-JP" sz="1400"/>
              <a:t>creates users ids and distribute them</a:t>
            </a:r>
          </a:p>
          <a:p>
            <a:pPr>
              <a:buFontTx/>
              <a:buChar char="-"/>
            </a:pPr>
            <a:endParaRPr lang="en-US" altLang="ja-JP" sz="1400"/>
          </a:p>
        </p:txBody>
      </p:sp>
      <p:sp>
        <p:nvSpPr>
          <p:cNvPr id="38976" name="Text Box 64"/>
          <p:cNvSpPr txBox="1">
            <a:spLocks noChangeArrowheads="1"/>
          </p:cNvSpPr>
          <p:nvPr/>
        </p:nvSpPr>
        <p:spPr bwMode="auto">
          <a:xfrm>
            <a:off x="2246313" y="3438525"/>
            <a:ext cx="2316162" cy="1155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1400"/>
              <a:t>- accepts user enrollment </a:t>
            </a:r>
          </a:p>
          <a:p>
            <a:r>
              <a:rPr lang="en-US" altLang="ja-JP" sz="1400"/>
              <a:t>- examines user information and approve the use</a:t>
            </a:r>
          </a:p>
          <a:p>
            <a:endParaRPr lang="en-US" altLang="ja-JP" sz="1400"/>
          </a:p>
        </p:txBody>
      </p:sp>
      <p:sp>
        <p:nvSpPr>
          <p:cNvPr id="38977" name="Text Box 65"/>
          <p:cNvSpPr txBox="1">
            <a:spLocks noChangeArrowheads="1"/>
          </p:cNvSpPr>
          <p:nvPr/>
        </p:nvSpPr>
        <p:spPr bwMode="auto">
          <a:xfrm>
            <a:off x="-36513" y="3429000"/>
            <a:ext cx="2316163" cy="1155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altLang="ja-JP" sz="1400"/>
              <a:t>a user using a certificate issued by KEK GRID CA </a:t>
            </a:r>
          </a:p>
          <a:p>
            <a:r>
              <a:rPr lang="en-US" altLang="ja-JP" sz="1400"/>
              <a:t>-an administrator of a host using a certificate issued by KEK GRID CA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/>
              <a:t>Organization Diagram from CP/CPS</a:t>
            </a:r>
          </a:p>
        </p:txBody>
      </p:sp>
      <p:grpSp>
        <p:nvGrpSpPr>
          <p:cNvPr id="14" name="Organization Chart 28"/>
          <p:cNvGrpSpPr>
            <a:grpSpLocks noChangeAspect="1"/>
          </p:cNvGrpSpPr>
          <p:nvPr/>
        </p:nvGrpSpPr>
        <p:grpSpPr bwMode="auto">
          <a:xfrm>
            <a:off x="1547813" y="1570038"/>
            <a:ext cx="5903912" cy="3024187"/>
            <a:chOff x="1567" y="2027"/>
            <a:chExt cx="9298" cy="4763"/>
          </a:xfrm>
        </p:grpSpPr>
        <p:graphicFrame>
          <p:nvGraphicFramePr>
            <p:cNvPr id="16" name="図表 15"/>
            <p:cNvGraphicFramePr/>
            <p:nvPr/>
          </p:nvGraphicFramePr>
          <p:xfrm>
            <a:off x="1567" y="2027"/>
            <a:ext cx="9298" cy="476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5" name="Text Box 48"/>
            <p:cNvSpPr txBox="1">
              <a:spLocks noChangeArrowheads="1"/>
            </p:cNvSpPr>
            <p:nvPr/>
          </p:nvSpPr>
          <p:spPr bwMode="auto">
            <a:xfrm>
              <a:off x="7087" y="2627"/>
              <a:ext cx="1320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" pitchFamily="18" charset="0"/>
                  <a:ea typeface="ＭＳ 明朝" pitchFamily="17" charset="-128"/>
                  <a:cs typeface="ＭＳ Ｐゴシック" charset="-128"/>
                </a:rPr>
                <a:t>Private Key 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" pitchFamily="18" charset="0"/>
                  <a:ea typeface="ＭＳ 明朝" pitchFamily="17" charset="-128"/>
                  <a:cs typeface="ＭＳ Ｐゴシック" charset="-128"/>
                </a:rPr>
                <a:t>Management</a:t>
              </a:r>
              <a:endParaRPr kumimoji="1" lang="en-US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</p:grpSp>
      <p:sp>
        <p:nvSpPr>
          <p:cNvPr id="46130" name="AutoShape 50"/>
          <p:cNvSpPr>
            <a:spLocks noChangeArrowheads="1"/>
          </p:cNvSpPr>
          <p:nvPr/>
        </p:nvSpPr>
        <p:spPr bwMode="auto">
          <a:xfrm>
            <a:off x="1520825" y="5743575"/>
            <a:ext cx="3276600" cy="9271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46131" name="Rectangle 51"/>
          <p:cNvSpPr>
            <a:spLocks noChangeArrowheads="1"/>
          </p:cNvSpPr>
          <p:nvPr/>
        </p:nvSpPr>
        <p:spPr bwMode="auto">
          <a:xfrm>
            <a:off x="1214414" y="3500438"/>
            <a:ext cx="2293937" cy="1722437"/>
          </a:xfrm>
          <a:prstGeom prst="rect">
            <a:avLst/>
          </a:prstGeom>
          <a:solidFill>
            <a:srgbClr val="FF99CC">
              <a:alpha val="2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46132" name="Text Box 52"/>
          <p:cNvSpPr txBox="1">
            <a:spLocks noChangeArrowheads="1"/>
          </p:cNvSpPr>
          <p:nvPr/>
        </p:nvSpPr>
        <p:spPr bwMode="auto">
          <a:xfrm>
            <a:off x="1673225" y="4511675"/>
            <a:ext cx="1981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4295" tIns="8890" rIns="74295" bIns="8890"/>
          <a:lstStyle/>
          <a:p>
            <a:pPr algn="just"/>
            <a:r>
              <a:rPr lang="en-US" altLang="ja-JP" sz="1000" dirty="0">
                <a:latin typeface="Century" pitchFamily="18" charset="0"/>
                <a:ea typeface="ＭＳ 明朝" pitchFamily="17" charset="-128"/>
              </a:rPr>
              <a:t>Accept CSR, revocation, registration and user registration</a:t>
            </a:r>
            <a:endParaRPr lang="en-US" altLang="ja-JP" dirty="0"/>
          </a:p>
        </p:txBody>
      </p:sp>
      <p:sp>
        <p:nvSpPr>
          <p:cNvPr id="46133" name="Line 53"/>
          <p:cNvSpPr>
            <a:spLocks noChangeShapeType="1"/>
          </p:cNvSpPr>
          <p:nvPr/>
        </p:nvSpPr>
        <p:spPr bwMode="auto">
          <a:xfrm flipV="1">
            <a:off x="2816225" y="5197475"/>
            <a:ext cx="0" cy="45720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46134" name="Line 54"/>
          <p:cNvSpPr>
            <a:spLocks noChangeShapeType="1"/>
          </p:cNvSpPr>
          <p:nvPr/>
        </p:nvSpPr>
        <p:spPr bwMode="auto">
          <a:xfrm flipV="1">
            <a:off x="4035425" y="5197475"/>
            <a:ext cx="457200" cy="45720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46135" name="Rectangle 55"/>
          <p:cNvSpPr>
            <a:spLocks noChangeArrowheads="1"/>
          </p:cNvSpPr>
          <p:nvPr/>
        </p:nvSpPr>
        <p:spPr bwMode="auto">
          <a:xfrm>
            <a:off x="3571868" y="3500438"/>
            <a:ext cx="3448050" cy="1752600"/>
          </a:xfrm>
          <a:prstGeom prst="rect">
            <a:avLst/>
          </a:prstGeom>
          <a:solidFill>
            <a:srgbClr val="FF99CC">
              <a:alpha val="2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46139" name="Rectangle 59"/>
          <p:cNvSpPr>
            <a:spLocks noChangeArrowheads="1"/>
          </p:cNvSpPr>
          <p:nvPr/>
        </p:nvSpPr>
        <p:spPr bwMode="auto">
          <a:xfrm>
            <a:off x="1724025" y="6034088"/>
            <a:ext cx="1295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46140" name="Rectangle 60"/>
          <p:cNvSpPr>
            <a:spLocks noChangeArrowheads="1"/>
          </p:cNvSpPr>
          <p:nvPr/>
        </p:nvSpPr>
        <p:spPr bwMode="auto">
          <a:xfrm>
            <a:off x="3322638" y="6034088"/>
            <a:ext cx="1295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46141" name="Text Box 61"/>
          <p:cNvSpPr txBox="1">
            <a:spLocks noChangeArrowheads="1"/>
          </p:cNvSpPr>
          <p:nvPr/>
        </p:nvSpPr>
        <p:spPr bwMode="auto">
          <a:xfrm>
            <a:off x="1812925" y="6097588"/>
            <a:ext cx="1143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4295" tIns="8890" rIns="74295" bIns="8890"/>
          <a:lstStyle/>
          <a:p>
            <a:pPr algn="just"/>
            <a:r>
              <a:rPr lang="en-US" altLang="ja-JP" sz="1000">
                <a:latin typeface="Century" pitchFamily="18" charset="0"/>
                <a:ea typeface="ＭＳ 明朝" pitchFamily="17" charset="-128"/>
              </a:rPr>
              <a:t>Host Administrator</a:t>
            </a:r>
            <a:endParaRPr lang="en-US" altLang="ja-JP"/>
          </a:p>
        </p:txBody>
      </p:sp>
      <p:sp>
        <p:nvSpPr>
          <p:cNvPr id="46142" name="Text Box 62"/>
          <p:cNvSpPr txBox="1">
            <a:spLocks noChangeArrowheads="1"/>
          </p:cNvSpPr>
          <p:nvPr/>
        </p:nvSpPr>
        <p:spPr bwMode="auto">
          <a:xfrm>
            <a:off x="3322638" y="6186488"/>
            <a:ext cx="120491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4295" tIns="8890" rIns="74295" bIns="8890"/>
          <a:lstStyle/>
          <a:p>
            <a:pPr algn="just"/>
            <a:r>
              <a:rPr lang="en-US" altLang="ja-JP" sz="1000">
                <a:latin typeface="Century" pitchFamily="18" charset="0"/>
                <a:ea typeface="ＭＳ 明朝" pitchFamily="17" charset="-128"/>
              </a:rPr>
              <a:t>Certificate User</a:t>
            </a:r>
            <a:endParaRPr lang="en-US" altLang="ja-JP"/>
          </a:p>
        </p:txBody>
      </p:sp>
      <p:sp>
        <p:nvSpPr>
          <p:cNvPr id="17" name="乗算記号 16"/>
          <p:cNvSpPr/>
          <p:nvPr/>
        </p:nvSpPr>
        <p:spPr bwMode="auto">
          <a:xfrm>
            <a:off x="3500430" y="3214686"/>
            <a:ext cx="914400" cy="914400"/>
          </a:xfrm>
          <a:prstGeom prst="mathMultiply">
            <a:avLst/>
          </a:prstGeom>
          <a:solidFill>
            <a:srgbClr val="FF0000">
              <a:alpha val="3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2627313" y="847725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44035" name="Group 3"/>
          <p:cNvGrpSpPr>
            <a:grpSpLocks/>
          </p:cNvGrpSpPr>
          <p:nvPr/>
        </p:nvGrpSpPr>
        <p:grpSpPr bwMode="auto">
          <a:xfrm>
            <a:off x="3171825" y="1470025"/>
            <a:ext cx="238125" cy="563563"/>
            <a:chOff x="430" y="1261"/>
            <a:chExt cx="227" cy="536"/>
          </a:xfrm>
        </p:grpSpPr>
        <p:sp>
          <p:nvSpPr>
            <p:cNvPr id="44036" name="AutoShape 4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37" name="Oval 5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4038" name="Group 6"/>
          <p:cNvGrpSpPr>
            <a:grpSpLocks/>
          </p:cNvGrpSpPr>
          <p:nvPr/>
        </p:nvGrpSpPr>
        <p:grpSpPr bwMode="auto">
          <a:xfrm>
            <a:off x="7861300" y="1570038"/>
            <a:ext cx="238125" cy="563562"/>
            <a:chOff x="430" y="1261"/>
            <a:chExt cx="227" cy="536"/>
          </a:xfrm>
        </p:grpSpPr>
        <p:sp>
          <p:nvSpPr>
            <p:cNvPr id="44039" name="AutoShape 7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40" name="Oval 8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4041" name="Group 9"/>
          <p:cNvGrpSpPr>
            <a:grpSpLocks/>
          </p:cNvGrpSpPr>
          <p:nvPr/>
        </p:nvGrpSpPr>
        <p:grpSpPr bwMode="auto">
          <a:xfrm>
            <a:off x="6116638" y="1341438"/>
            <a:ext cx="238125" cy="563562"/>
            <a:chOff x="430" y="1261"/>
            <a:chExt cx="227" cy="536"/>
          </a:xfrm>
        </p:grpSpPr>
        <p:sp>
          <p:nvSpPr>
            <p:cNvPr id="44042" name="AutoShape 10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43" name="Oval 11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4044" name="Group 12"/>
          <p:cNvGrpSpPr>
            <a:grpSpLocks/>
          </p:cNvGrpSpPr>
          <p:nvPr/>
        </p:nvGrpSpPr>
        <p:grpSpPr bwMode="auto">
          <a:xfrm>
            <a:off x="950913" y="1471613"/>
            <a:ext cx="238125" cy="563562"/>
            <a:chOff x="430" y="1261"/>
            <a:chExt cx="227" cy="536"/>
          </a:xfrm>
        </p:grpSpPr>
        <p:sp>
          <p:nvSpPr>
            <p:cNvPr id="44045" name="AutoShape 13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46" name="Oval 14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4047" name="AutoShape 15"/>
          <p:cNvSpPr>
            <a:spLocks noChangeArrowheads="1"/>
          </p:cNvSpPr>
          <p:nvPr/>
        </p:nvSpPr>
        <p:spPr bwMode="auto">
          <a:xfrm>
            <a:off x="2797175" y="6021388"/>
            <a:ext cx="431800" cy="576262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048" name="AutoShape 16"/>
          <p:cNvSpPr>
            <a:spLocks noChangeArrowheads="1"/>
          </p:cNvSpPr>
          <p:nvPr/>
        </p:nvSpPr>
        <p:spPr bwMode="auto">
          <a:xfrm>
            <a:off x="5521325" y="6008688"/>
            <a:ext cx="431800" cy="576262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2560638" y="5746750"/>
            <a:ext cx="885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200"/>
              <a:t>RA Server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5341938" y="5734050"/>
            <a:ext cx="885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200"/>
              <a:t>CA Server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2668588" y="2525713"/>
            <a:ext cx="12287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accent2"/>
                </a:solidFill>
              </a:rPr>
              <a:t>User </a:t>
            </a:r>
          </a:p>
          <a:p>
            <a:pPr algn="ctr"/>
            <a:r>
              <a:rPr lang="en-US" altLang="ja-JP" sz="1400">
                <a:solidFill>
                  <a:schemeClr val="accent2"/>
                </a:solidFill>
              </a:rPr>
              <a:t>Administrator</a:t>
            </a:r>
          </a:p>
        </p:txBody>
      </p:sp>
      <p:sp>
        <p:nvSpPr>
          <p:cNvPr id="44052" name="AutoShape 20"/>
          <p:cNvSpPr>
            <a:spLocks noChangeArrowheads="1"/>
          </p:cNvSpPr>
          <p:nvPr/>
        </p:nvSpPr>
        <p:spPr bwMode="auto">
          <a:xfrm>
            <a:off x="371475" y="836613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053" name="AutoShape 21"/>
          <p:cNvSpPr>
            <a:spLocks noChangeArrowheads="1"/>
          </p:cNvSpPr>
          <p:nvPr/>
        </p:nvSpPr>
        <p:spPr bwMode="auto">
          <a:xfrm>
            <a:off x="5684838" y="836613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054" name="AutoShape 22"/>
          <p:cNvSpPr>
            <a:spLocks noChangeArrowheads="1"/>
          </p:cNvSpPr>
          <p:nvPr/>
        </p:nvSpPr>
        <p:spPr bwMode="auto">
          <a:xfrm>
            <a:off x="7212013" y="836613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5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055" name="Text Box 23"/>
          <p:cNvSpPr txBox="1">
            <a:spLocks noChangeArrowheads="1"/>
          </p:cNvSpPr>
          <p:nvPr/>
        </p:nvSpPr>
        <p:spPr bwMode="auto">
          <a:xfrm>
            <a:off x="5900738" y="2492375"/>
            <a:ext cx="882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folHlink"/>
                </a:solidFill>
              </a:rPr>
              <a:t>CA</a:t>
            </a:r>
          </a:p>
          <a:p>
            <a:pPr algn="ctr"/>
            <a:r>
              <a:rPr lang="en-US" altLang="ja-JP" sz="1400">
                <a:solidFill>
                  <a:schemeClr val="folHlink"/>
                </a:solidFill>
              </a:rPr>
              <a:t>Operator</a:t>
            </a:r>
          </a:p>
        </p:txBody>
      </p:sp>
      <p:sp>
        <p:nvSpPr>
          <p:cNvPr id="44056" name="Text Box 24"/>
          <p:cNvSpPr txBox="1">
            <a:spLocks noChangeArrowheads="1"/>
          </p:cNvSpPr>
          <p:nvPr/>
        </p:nvSpPr>
        <p:spPr bwMode="auto">
          <a:xfrm>
            <a:off x="7466013" y="2492375"/>
            <a:ext cx="825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rgbClr val="FF5050"/>
                </a:solidFill>
              </a:rPr>
              <a:t>Security</a:t>
            </a:r>
          </a:p>
          <a:p>
            <a:pPr algn="ctr"/>
            <a:r>
              <a:rPr lang="en-US" altLang="ja-JP" sz="1400">
                <a:solidFill>
                  <a:srgbClr val="FF5050"/>
                </a:solidFill>
              </a:rPr>
              <a:t>Officer</a:t>
            </a:r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1979613" y="5157788"/>
            <a:ext cx="1003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bg2"/>
                </a:solidFill>
              </a:rPr>
              <a:t>Help Desk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250825" y="2551113"/>
            <a:ext cx="1643063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/>
              <a:t>Certificate User</a:t>
            </a:r>
          </a:p>
          <a:p>
            <a:pPr algn="ctr"/>
            <a:r>
              <a:rPr lang="en-US" altLang="ja-JP" sz="1400"/>
              <a:t>Host Administrator</a:t>
            </a:r>
          </a:p>
        </p:txBody>
      </p:sp>
      <p:grpSp>
        <p:nvGrpSpPr>
          <p:cNvPr id="44060" name="Group 28"/>
          <p:cNvGrpSpPr>
            <a:grpSpLocks/>
          </p:cNvGrpSpPr>
          <p:nvPr/>
        </p:nvGrpSpPr>
        <p:grpSpPr bwMode="auto">
          <a:xfrm>
            <a:off x="7645400" y="1374775"/>
            <a:ext cx="238125" cy="563563"/>
            <a:chOff x="430" y="1261"/>
            <a:chExt cx="227" cy="536"/>
          </a:xfrm>
        </p:grpSpPr>
        <p:sp>
          <p:nvSpPr>
            <p:cNvPr id="44061" name="AutoShape 29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62" name="Oval 30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4063" name="Group 31"/>
          <p:cNvGrpSpPr>
            <a:grpSpLocks/>
          </p:cNvGrpSpPr>
          <p:nvPr/>
        </p:nvGrpSpPr>
        <p:grpSpPr bwMode="auto">
          <a:xfrm>
            <a:off x="4583113" y="1341438"/>
            <a:ext cx="238125" cy="563562"/>
            <a:chOff x="430" y="1261"/>
            <a:chExt cx="227" cy="536"/>
          </a:xfrm>
        </p:grpSpPr>
        <p:sp>
          <p:nvSpPr>
            <p:cNvPr id="44064" name="AutoShape 32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65" name="Oval 33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4066" name="AutoShape 34"/>
          <p:cNvSpPr>
            <a:spLocks noChangeArrowheads="1"/>
          </p:cNvSpPr>
          <p:nvPr/>
        </p:nvSpPr>
        <p:spPr bwMode="auto">
          <a:xfrm>
            <a:off x="4151313" y="836613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4367213" y="2492375"/>
            <a:ext cx="882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hlink"/>
                </a:solidFill>
              </a:rPr>
              <a:t>RA</a:t>
            </a:r>
          </a:p>
          <a:p>
            <a:pPr algn="ctr"/>
            <a:r>
              <a:rPr lang="en-US" altLang="ja-JP" sz="1400">
                <a:solidFill>
                  <a:schemeClr val="hlink"/>
                </a:solidFill>
              </a:rPr>
              <a:t>Operator</a:t>
            </a:r>
          </a:p>
        </p:txBody>
      </p:sp>
      <p:grpSp>
        <p:nvGrpSpPr>
          <p:cNvPr id="44068" name="Group 36"/>
          <p:cNvGrpSpPr>
            <a:grpSpLocks/>
          </p:cNvGrpSpPr>
          <p:nvPr/>
        </p:nvGrpSpPr>
        <p:grpSpPr bwMode="auto">
          <a:xfrm>
            <a:off x="6332538" y="1557338"/>
            <a:ext cx="238125" cy="563562"/>
            <a:chOff x="430" y="1261"/>
            <a:chExt cx="227" cy="536"/>
          </a:xfrm>
        </p:grpSpPr>
        <p:sp>
          <p:nvSpPr>
            <p:cNvPr id="44069" name="AutoShape 37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70" name="Oval 38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4071" name="Group 39"/>
          <p:cNvGrpSpPr>
            <a:grpSpLocks/>
          </p:cNvGrpSpPr>
          <p:nvPr/>
        </p:nvGrpSpPr>
        <p:grpSpPr bwMode="auto">
          <a:xfrm>
            <a:off x="4799013" y="1557338"/>
            <a:ext cx="238125" cy="563562"/>
            <a:chOff x="430" y="1261"/>
            <a:chExt cx="227" cy="536"/>
          </a:xfrm>
        </p:grpSpPr>
        <p:sp>
          <p:nvSpPr>
            <p:cNvPr id="44072" name="AutoShape 40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73" name="Oval 41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4074" name="AutoShape 42"/>
          <p:cNvSpPr>
            <a:spLocks noChangeArrowheads="1"/>
          </p:cNvSpPr>
          <p:nvPr/>
        </p:nvSpPr>
        <p:spPr bwMode="auto">
          <a:xfrm>
            <a:off x="96838" y="5157788"/>
            <a:ext cx="8920162" cy="287337"/>
          </a:xfrm>
          <a:prstGeom prst="roundRect">
            <a:avLst>
              <a:gd name="adj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44075" name="Group 43"/>
          <p:cNvGrpSpPr>
            <a:grpSpLocks/>
          </p:cNvGrpSpPr>
          <p:nvPr/>
        </p:nvGrpSpPr>
        <p:grpSpPr bwMode="auto">
          <a:xfrm>
            <a:off x="1692275" y="4797425"/>
            <a:ext cx="238125" cy="563563"/>
            <a:chOff x="430" y="1261"/>
            <a:chExt cx="227" cy="536"/>
          </a:xfrm>
        </p:grpSpPr>
        <p:sp>
          <p:nvSpPr>
            <p:cNvPr id="44076" name="AutoShape 44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rgbClr val="B2B2B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77" name="Oval 45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rgbClr val="B2B2B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4078" name="Rectangle 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 dirty="0" smtClean="0"/>
              <a:t>New</a:t>
            </a:r>
            <a:r>
              <a:rPr lang="en-US" altLang="ja-JP" sz="4000" dirty="0"/>
              <a:t/>
            </a:r>
            <a:br>
              <a:rPr lang="en-US" altLang="ja-JP" sz="4000" dirty="0"/>
            </a:br>
            <a:endParaRPr lang="en-US" altLang="ja-JP" sz="4000" dirty="0"/>
          </a:p>
        </p:txBody>
      </p:sp>
      <p:sp>
        <p:nvSpPr>
          <p:cNvPr id="44079" name="Line 47"/>
          <p:cNvSpPr>
            <a:spLocks noChangeShapeType="1"/>
          </p:cNvSpPr>
          <p:nvPr/>
        </p:nvSpPr>
        <p:spPr bwMode="auto">
          <a:xfrm flipH="1">
            <a:off x="5148263" y="35734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44080" name="Text Box 48"/>
          <p:cNvSpPr txBox="1">
            <a:spLocks noChangeArrowheads="1"/>
          </p:cNvSpPr>
          <p:nvPr/>
        </p:nvSpPr>
        <p:spPr bwMode="auto">
          <a:xfrm>
            <a:off x="4597400" y="3284538"/>
            <a:ext cx="3098800" cy="11652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altLang="ja-JP" sz="1400"/>
          </a:p>
          <a:p>
            <a:endParaRPr lang="en-US" altLang="ja-JP" sz="1400"/>
          </a:p>
          <a:p>
            <a:r>
              <a:rPr lang="en-US" altLang="ja-JP" sz="1400"/>
              <a:t>delegate the operation to</a:t>
            </a:r>
          </a:p>
          <a:p>
            <a:r>
              <a:rPr lang="en-US" altLang="ja-JP" sz="1400"/>
              <a:t>create users ids and distribute them, </a:t>
            </a:r>
            <a:br>
              <a:rPr lang="en-US" altLang="ja-JP" sz="1400"/>
            </a:br>
            <a:r>
              <a:rPr lang="en-US" altLang="ja-JP" sz="1400"/>
              <a:t>from CA Operator to RA Operator </a:t>
            </a:r>
          </a:p>
        </p:txBody>
      </p:sp>
      <p:sp>
        <p:nvSpPr>
          <p:cNvPr id="44081" name="AutoShape 49"/>
          <p:cNvSpPr>
            <a:spLocks noChangeArrowheads="1"/>
          </p:cNvSpPr>
          <p:nvPr/>
        </p:nvSpPr>
        <p:spPr bwMode="auto">
          <a:xfrm>
            <a:off x="842963" y="5591175"/>
            <a:ext cx="7283450" cy="1150938"/>
          </a:xfrm>
          <a:prstGeom prst="roundRect">
            <a:avLst>
              <a:gd name="adj" fmla="val 24139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082" name="Text Box 50"/>
          <p:cNvSpPr txBox="1">
            <a:spLocks noChangeArrowheads="1"/>
          </p:cNvSpPr>
          <p:nvPr/>
        </p:nvSpPr>
        <p:spPr bwMode="auto">
          <a:xfrm>
            <a:off x="1116013" y="5734050"/>
            <a:ext cx="1073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bg2"/>
                </a:solidFill>
              </a:rPr>
              <a:t>CA System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CA Operation Role </a:t>
            </a:r>
            <a:r>
              <a:rPr lang="en-US" altLang="ja-JP" dirty="0" smtClean="0"/>
              <a:t>Assign</a:t>
            </a:r>
            <a:r>
              <a:rPr lang="en-US" altLang="ja-JP" dirty="0" smtClean="0"/>
              <a:t>ment</a:t>
            </a:r>
            <a:endParaRPr lang="en-US" altLang="ja-JP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dirty="0"/>
              <a:t>Before March</a:t>
            </a:r>
          </a:p>
          <a:p>
            <a:pPr lvl="1">
              <a:lnSpc>
                <a:spcPct val="90000"/>
              </a:lnSpc>
            </a:pPr>
            <a:r>
              <a:rPr lang="en-US" altLang="ja-JP" dirty="0"/>
              <a:t>Security Officer</a:t>
            </a:r>
          </a:p>
          <a:p>
            <a:pPr lvl="2">
              <a:lnSpc>
                <a:spcPct val="90000"/>
              </a:lnSpc>
            </a:pPr>
            <a:r>
              <a:rPr lang="en-US" altLang="ja-JP" dirty="0"/>
              <a:t>Yoshimi Iida</a:t>
            </a:r>
          </a:p>
          <a:p>
            <a:pPr lvl="2">
              <a:lnSpc>
                <a:spcPct val="90000"/>
              </a:lnSpc>
            </a:pPr>
            <a:r>
              <a:rPr lang="en-US" altLang="ja-JP" dirty="0" err="1"/>
              <a:t>Kohki</a:t>
            </a:r>
            <a:r>
              <a:rPr lang="en-US" altLang="ja-JP" dirty="0"/>
              <a:t> Ishikawa</a:t>
            </a:r>
          </a:p>
          <a:p>
            <a:pPr lvl="1">
              <a:lnSpc>
                <a:spcPct val="90000"/>
              </a:lnSpc>
            </a:pPr>
            <a:r>
              <a:rPr lang="en-US" altLang="ja-JP" dirty="0"/>
              <a:t>User Administrator</a:t>
            </a:r>
          </a:p>
          <a:p>
            <a:pPr lvl="2">
              <a:lnSpc>
                <a:spcPct val="90000"/>
              </a:lnSpc>
            </a:pPr>
            <a:r>
              <a:rPr lang="en-US" altLang="ja-JP" dirty="0"/>
              <a:t>Takashi Sasaki</a:t>
            </a:r>
          </a:p>
          <a:p>
            <a:pPr lvl="1">
              <a:lnSpc>
                <a:spcPct val="90000"/>
              </a:lnSpc>
            </a:pPr>
            <a:r>
              <a:rPr lang="en-US" altLang="ja-JP" dirty="0"/>
              <a:t>CA Operator</a:t>
            </a:r>
          </a:p>
          <a:p>
            <a:pPr lvl="2">
              <a:lnSpc>
                <a:spcPct val="90000"/>
              </a:lnSpc>
            </a:pPr>
            <a:r>
              <a:rPr lang="en-US" altLang="ja-JP" dirty="0"/>
              <a:t>Yukinori </a:t>
            </a:r>
            <a:r>
              <a:rPr lang="en-US" altLang="ja-JP" dirty="0" err="1"/>
              <a:t>Yokoshima</a:t>
            </a:r>
            <a:endParaRPr lang="en-US" altLang="ja-JP" dirty="0"/>
          </a:p>
          <a:p>
            <a:pPr lvl="2">
              <a:lnSpc>
                <a:spcPct val="90000"/>
              </a:lnSpc>
            </a:pPr>
            <a:r>
              <a:rPr lang="en-US" altLang="ja-JP" dirty="0"/>
              <a:t>Minoru </a:t>
            </a:r>
            <a:r>
              <a:rPr lang="en-US" altLang="ja-JP" dirty="0" err="1"/>
              <a:t>Nakaya</a:t>
            </a:r>
            <a:endParaRPr lang="en-US" altLang="ja-JP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dirty="0"/>
              <a:t>After April</a:t>
            </a:r>
          </a:p>
          <a:p>
            <a:pPr lvl="1">
              <a:lnSpc>
                <a:spcPct val="90000"/>
              </a:lnSpc>
            </a:pPr>
            <a:r>
              <a:rPr lang="en-US" altLang="ja-JP" dirty="0"/>
              <a:t>Security Officer</a:t>
            </a:r>
          </a:p>
          <a:p>
            <a:pPr lvl="2">
              <a:lnSpc>
                <a:spcPct val="90000"/>
              </a:lnSpc>
            </a:pPr>
            <a:r>
              <a:rPr lang="en-US" altLang="ja-JP" dirty="0"/>
              <a:t>Yoshimi Iida</a:t>
            </a:r>
          </a:p>
          <a:p>
            <a:pPr lvl="2">
              <a:lnSpc>
                <a:spcPct val="90000"/>
              </a:lnSpc>
            </a:pPr>
            <a:r>
              <a:rPr lang="en-US" altLang="ja-JP" u="sng" dirty="0"/>
              <a:t>Manabu Matsui</a:t>
            </a:r>
          </a:p>
          <a:p>
            <a:pPr lvl="1">
              <a:lnSpc>
                <a:spcPct val="90000"/>
              </a:lnSpc>
            </a:pPr>
            <a:r>
              <a:rPr lang="en-US" altLang="ja-JP" dirty="0"/>
              <a:t>User Administrator</a:t>
            </a:r>
          </a:p>
          <a:p>
            <a:pPr lvl="2">
              <a:lnSpc>
                <a:spcPct val="90000"/>
              </a:lnSpc>
            </a:pPr>
            <a:r>
              <a:rPr lang="en-US" altLang="ja-JP" dirty="0"/>
              <a:t>Takashi Sasaki</a:t>
            </a:r>
          </a:p>
          <a:p>
            <a:pPr lvl="1">
              <a:lnSpc>
                <a:spcPct val="90000"/>
              </a:lnSpc>
            </a:pPr>
            <a:r>
              <a:rPr lang="en-US" altLang="ja-JP" dirty="0"/>
              <a:t>CA Operator</a:t>
            </a:r>
          </a:p>
          <a:p>
            <a:pPr lvl="2">
              <a:lnSpc>
                <a:spcPct val="90000"/>
              </a:lnSpc>
            </a:pPr>
            <a:r>
              <a:rPr lang="en-US" altLang="ja-JP" dirty="0"/>
              <a:t>Yukinori </a:t>
            </a:r>
            <a:r>
              <a:rPr lang="en-US" altLang="ja-JP" dirty="0" err="1"/>
              <a:t>Yokoshima</a:t>
            </a:r>
            <a:endParaRPr lang="en-US" altLang="ja-JP" dirty="0"/>
          </a:p>
          <a:p>
            <a:pPr lvl="2">
              <a:lnSpc>
                <a:spcPct val="90000"/>
              </a:lnSpc>
            </a:pPr>
            <a:r>
              <a:rPr lang="en-US" altLang="ja-JP" dirty="0"/>
              <a:t>Minoru </a:t>
            </a:r>
            <a:r>
              <a:rPr lang="en-US" altLang="ja-JP" dirty="0" err="1"/>
              <a:t>Nakaya</a:t>
            </a:r>
            <a:endParaRPr lang="en-US" altLang="ja-JP" dirty="0"/>
          </a:p>
          <a:p>
            <a:pPr lvl="1">
              <a:lnSpc>
                <a:spcPct val="90000"/>
              </a:lnSpc>
            </a:pPr>
            <a:r>
              <a:rPr lang="en-US" altLang="ja-JP" dirty="0"/>
              <a:t>RA Operator</a:t>
            </a:r>
          </a:p>
          <a:p>
            <a:pPr lvl="2">
              <a:lnSpc>
                <a:spcPct val="90000"/>
              </a:lnSpc>
            </a:pPr>
            <a:r>
              <a:rPr lang="en-US" altLang="ja-JP" u="sng" dirty="0" smtClean="0"/>
              <a:t>Katsumi Kikuchi </a:t>
            </a:r>
            <a:endParaRPr lang="en-US" altLang="ja-JP" u="sng" dirty="0"/>
          </a:p>
          <a:p>
            <a:pPr lvl="2">
              <a:lnSpc>
                <a:spcPct val="90000"/>
              </a:lnSpc>
            </a:pPr>
            <a:r>
              <a:rPr lang="en-US" altLang="ja-JP" u="sng" dirty="0" smtClean="0"/>
              <a:t>Masato Wada</a:t>
            </a:r>
            <a:endParaRPr lang="en-US" altLang="ja-JP" u="sng" dirty="0"/>
          </a:p>
          <a:p>
            <a:pPr lvl="1">
              <a:lnSpc>
                <a:spcPct val="90000"/>
              </a:lnSpc>
            </a:pPr>
            <a:endParaRPr lang="en-US" altLang="ja-JP" dirty="0"/>
          </a:p>
          <a:p>
            <a:pPr lvl="1">
              <a:lnSpc>
                <a:spcPct val="90000"/>
              </a:lnSpc>
            </a:pP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/>
              <a:t>Operation Diagram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2627313" y="847725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55299" name="Group 3"/>
          <p:cNvGrpSpPr>
            <a:grpSpLocks/>
          </p:cNvGrpSpPr>
          <p:nvPr/>
        </p:nvGrpSpPr>
        <p:grpSpPr bwMode="auto">
          <a:xfrm>
            <a:off x="3171825" y="1470025"/>
            <a:ext cx="238125" cy="563563"/>
            <a:chOff x="430" y="1261"/>
            <a:chExt cx="227" cy="536"/>
          </a:xfrm>
        </p:grpSpPr>
        <p:sp>
          <p:nvSpPr>
            <p:cNvPr id="55300" name="AutoShape 4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5301" name="Oval 5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5302" name="Group 6"/>
          <p:cNvGrpSpPr>
            <a:grpSpLocks/>
          </p:cNvGrpSpPr>
          <p:nvPr/>
        </p:nvGrpSpPr>
        <p:grpSpPr bwMode="auto">
          <a:xfrm>
            <a:off x="7861300" y="1570038"/>
            <a:ext cx="238125" cy="563562"/>
            <a:chOff x="430" y="1261"/>
            <a:chExt cx="227" cy="536"/>
          </a:xfrm>
        </p:grpSpPr>
        <p:sp>
          <p:nvSpPr>
            <p:cNvPr id="55303" name="AutoShape 7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5304" name="Oval 8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5305" name="Group 9"/>
          <p:cNvGrpSpPr>
            <a:grpSpLocks/>
          </p:cNvGrpSpPr>
          <p:nvPr/>
        </p:nvGrpSpPr>
        <p:grpSpPr bwMode="auto">
          <a:xfrm>
            <a:off x="6116638" y="1341438"/>
            <a:ext cx="238125" cy="563562"/>
            <a:chOff x="430" y="1261"/>
            <a:chExt cx="227" cy="536"/>
          </a:xfrm>
        </p:grpSpPr>
        <p:sp>
          <p:nvSpPr>
            <p:cNvPr id="55306" name="AutoShape 10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5307" name="Oval 11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5308" name="Group 12"/>
          <p:cNvGrpSpPr>
            <a:grpSpLocks/>
          </p:cNvGrpSpPr>
          <p:nvPr/>
        </p:nvGrpSpPr>
        <p:grpSpPr bwMode="auto">
          <a:xfrm>
            <a:off x="950913" y="1471613"/>
            <a:ext cx="238125" cy="563562"/>
            <a:chOff x="430" y="1261"/>
            <a:chExt cx="227" cy="536"/>
          </a:xfrm>
        </p:grpSpPr>
        <p:sp>
          <p:nvSpPr>
            <p:cNvPr id="55309" name="AutoShape 13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5310" name="Oval 14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5311" name="AutoShape 15"/>
          <p:cNvSpPr>
            <a:spLocks noChangeArrowheads="1"/>
          </p:cNvSpPr>
          <p:nvPr/>
        </p:nvSpPr>
        <p:spPr bwMode="auto">
          <a:xfrm>
            <a:off x="5067300" y="6015038"/>
            <a:ext cx="431800" cy="576262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12" name="AutoShape 16"/>
          <p:cNvSpPr>
            <a:spLocks noChangeArrowheads="1"/>
          </p:cNvSpPr>
          <p:nvPr/>
        </p:nvSpPr>
        <p:spPr bwMode="auto">
          <a:xfrm>
            <a:off x="6191250" y="6015038"/>
            <a:ext cx="431800" cy="576262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4356100" y="5740400"/>
            <a:ext cx="885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200"/>
              <a:t>RA Server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6011863" y="5740400"/>
            <a:ext cx="885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200"/>
              <a:t>CA Server</a:t>
            </a:r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2668588" y="798513"/>
            <a:ext cx="12287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accent2"/>
                </a:solidFill>
              </a:rPr>
              <a:t>User </a:t>
            </a:r>
          </a:p>
          <a:p>
            <a:pPr algn="ctr"/>
            <a:r>
              <a:rPr lang="en-US" altLang="ja-JP" sz="1400">
                <a:solidFill>
                  <a:schemeClr val="accent2"/>
                </a:solidFill>
              </a:rPr>
              <a:t>Administrator</a:t>
            </a:r>
          </a:p>
        </p:txBody>
      </p:sp>
      <p:sp>
        <p:nvSpPr>
          <p:cNvPr id="55316" name="AutoShape 20"/>
          <p:cNvSpPr>
            <a:spLocks noChangeArrowheads="1"/>
          </p:cNvSpPr>
          <p:nvPr/>
        </p:nvSpPr>
        <p:spPr bwMode="auto">
          <a:xfrm>
            <a:off x="250825" y="836613"/>
            <a:ext cx="1657350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17" name="AutoShape 21"/>
          <p:cNvSpPr>
            <a:spLocks noChangeArrowheads="1"/>
          </p:cNvSpPr>
          <p:nvPr/>
        </p:nvSpPr>
        <p:spPr bwMode="auto">
          <a:xfrm>
            <a:off x="5684838" y="836613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18" name="AutoShape 22"/>
          <p:cNvSpPr>
            <a:spLocks noChangeArrowheads="1"/>
          </p:cNvSpPr>
          <p:nvPr/>
        </p:nvSpPr>
        <p:spPr bwMode="auto">
          <a:xfrm>
            <a:off x="7212013" y="836613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5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5900738" y="765175"/>
            <a:ext cx="882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folHlink"/>
                </a:solidFill>
              </a:rPr>
              <a:t>CA</a:t>
            </a:r>
          </a:p>
          <a:p>
            <a:pPr algn="ctr"/>
            <a:r>
              <a:rPr lang="en-US" altLang="ja-JP" sz="1400">
                <a:solidFill>
                  <a:schemeClr val="folHlink"/>
                </a:solidFill>
              </a:rPr>
              <a:t>Operator</a:t>
            </a:r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7466013" y="765175"/>
            <a:ext cx="825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rgbClr val="FF5050"/>
                </a:solidFill>
              </a:rPr>
              <a:t>Security</a:t>
            </a:r>
          </a:p>
          <a:p>
            <a:pPr algn="ctr"/>
            <a:r>
              <a:rPr lang="en-US" altLang="ja-JP" sz="1400">
                <a:solidFill>
                  <a:srgbClr val="FF5050"/>
                </a:solidFill>
              </a:rPr>
              <a:t>Officer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250825" y="823913"/>
            <a:ext cx="16430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/>
              <a:t>Certificate User</a:t>
            </a:r>
          </a:p>
          <a:p>
            <a:pPr algn="ctr"/>
            <a:r>
              <a:rPr lang="en-US" altLang="ja-JP" sz="1400"/>
              <a:t>Host Administrator</a:t>
            </a:r>
          </a:p>
        </p:txBody>
      </p:sp>
      <p:grpSp>
        <p:nvGrpSpPr>
          <p:cNvPr id="55323" name="Group 27"/>
          <p:cNvGrpSpPr>
            <a:grpSpLocks/>
          </p:cNvGrpSpPr>
          <p:nvPr/>
        </p:nvGrpSpPr>
        <p:grpSpPr bwMode="auto">
          <a:xfrm>
            <a:off x="7645400" y="1374775"/>
            <a:ext cx="238125" cy="563563"/>
            <a:chOff x="430" y="1261"/>
            <a:chExt cx="227" cy="536"/>
          </a:xfrm>
        </p:grpSpPr>
        <p:sp>
          <p:nvSpPr>
            <p:cNvPr id="55324" name="AutoShape 28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5325" name="Oval 29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rgbClr val="FF5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5326" name="Group 30"/>
          <p:cNvGrpSpPr>
            <a:grpSpLocks/>
          </p:cNvGrpSpPr>
          <p:nvPr/>
        </p:nvGrpSpPr>
        <p:grpSpPr bwMode="auto">
          <a:xfrm>
            <a:off x="4583113" y="1341438"/>
            <a:ext cx="238125" cy="563562"/>
            <a:chOff x="430" y="1261"/>
            <a:chExt cx="227" cy="536"/>
          </a:xfrm>
        </p:grpSpPr>
        <p:sp>
          <p:nvSpPr>
            <p:cNvPr id="55327" name="AutoShape 31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5328" name="Oval 32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5329" name="AutoShape 33"/>
          <p:cNvSpPr>
            <a:spLocks noChangeArrowheads="1"/>
          </p:cNvSpPr>
          <p:nvPr/>
        </p:nvSpPr>
        <p:spPr bwMode="auto">
          <a:xfrm>
            <a:off x="4151313" y="836613"/>
            <a:ext cx="1368425" cy="40322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30" name="Text Box 34"/>
          <p:cNvSpPr txBox="1">
            <a:spLocks noChangeArrowheads="1"/>
          </p:cNvSpPr>
          <p:nvPr/>
        </p:nvSpPr>
        <p:spPr bwMode="auto">
          <a:xfrm>
            <a:off x="4367213" y="765175"/>
            <a:ext cx="882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hlink"/>
                </a:solidFill>
              </a:rPr>
              <a:t>RA</a:t>
            </a:r>
          </a:p>
          <a:p>
            <a:pPr algn="ctr"/>
            <a:r>
              <a:rPr lang="en-US" altLang="ja-JP" sz="1400">
                <a:solidFill>
                  <a:schemeClr val="hlink"/>
                </a:solidFill>
              </a:rPr>
              <a:t>Operator</a:t>
            </a:r>
          </a:p>
        </p:txBody>
      </p:sp>
      <p:grpSp>
        <p:nvGrpSpPr>
          <p:cNvPr id="55331" name="Group 35"/>
          <p:cNvGrpSpPr>
            <a:grpSpLocks/>
          </p:cNvGrpSpPr>
          <p:nvPr/>
        </p:nvGrpSpPr>
        <p:grpSpPr bwMode="auto">
          <a:xfrm>
            <a:off x="6332538" y="1557338"/>
            <a:ext cx="238125" cy="563562"/>
            <a:chOff x="430" y="1261"/>
            <a:chExt cx="227" cy="536"/>
          </a:xfrm>
        </p:grpSpPr>
        <p:sp>
          <p:nvSpPr>
            <p:cNvPr id="55332" name="AutoShape 36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5333" name="Oval 37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5334" name="Group 38"/>
          <p:cNvGrpSpPr>
            <a:grpSpLocks/>
          </p:cNvGrpSpPr>
          <p:nvPr/>
        </p:nvGrpSpPr>
        <p:grpSpPr bwMode="auto">
          <a:xfrm>
            <a:off x="4799013" y="1557338"/>
            <a:ext cx="238125" cy="563562"/>
            <a:chOff x="430" y="1261"/>
            <a:chExt cx="227" cy="536"/>
          </a:xfrm>
        </p:grpSpPr>
        <p:sp>
          <p:nvSpPr>
            <p:cNvPr id="55335" name="AutoShape 39"/>
            <p:cNvSpPr>
              <a:spLocks noChangeArrowheads="1"/>
            </p:cNvSpPr>
            <p:nvPr/>
          </p:nvSpPr>
          <p:spPr bwMode="auto">
            <a:xfrm>
              <a:off x="453" y="1434"/>
              <a:ext cx="181" cy="363"/>
            </a:xfrm>
            <a:prstGeom prst="can">
              <a:avLst>
                <a:gd name="adj" fmla="val 50138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5336" name="Oval 40"/>
            <p:cNvSpPr>
              <a:spLocks noChangeArrowheads="1"/>
            </p:cNvSpPr>
            <p:nvPr/>
          </p:nvSpPr>
          <p:spPr bwMode="auto">
            <a:xfrm>
              <a:off x="430" y="1261"/>
              <a:ext cx="227" cy="227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5341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/>
              <a:t>New User Registration</a:t>
            </a:r>
            <a:br>
              <a:rPr lang="en-US" altLang="ja-JP" sz="2800"/>
            </a:br>
            <a:endParaRPr lang="en-US" altLang="ja-JP" sz="2800"/>
          </a:p>
        </p:txBody>
      </p:sp>
      <p:sp>
        <p:nvSpPr>
          <p:cNvPr id="55344" name="AutoShape 48"/>
          <p:cNvSpPr>
            <a:spLocks noChangeArrowheads="1"/>
          </p:cNvSpPr>
          <p:nvPr/>
        </p:nvSpPr>
        <p:spPr bwMode="auto">
          <a:xfrm>
            <a:off x="842963" y="5591175"/>
            <a:ext cx="7283450" cy="1150938"/>
          </a:xfrm>
          <a:prstGeom prst="roundRect">
            <a:avLst>
              <a:gd name="adj" fmla="val 24139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45" name="Text Box 49"/>
          <p:cNvSpPr txBox="1">
            <a:spLocks noChangeArrowheads="1"/>
          </p:cNvSpPr>
          <p:nvPr/>
        </p:nvSpPr>
        <p:spPr bwMode="auto">
          <a:xfrm>
            <a:off x="1116013" y="5734050"/>
            <a:ext cx="1073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ja-JP" sz="1400">
                <a:solidFill>
                  <a:schemeClr val="bg2"/>
                </a:solidFill>
              </a:rPr>
              <a:t>CA System</a:t>
            </a:r>
          </a:p>
        </p:txBody>
      </p:sp>
      <p:sp>
        <p:nvSpPr>
          <p:cNvPr id="55347" name="Line 51"/>
          <p:cNvSpPr>
            <a:spLocks noChangeShapeType="1"/>
          </p:cNvSpPr>
          <p:nvPr/>
        </p:nvSpPr>
        <p:spPr bwMode="auto">
          <a:xfrm>
            <a:off x="1352550" y="2492375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55351" name="Line 55"/>
          <p:cNvSpPr>
            <a:spLocks noChangeShapeType="1"/>
          </p:cNvSpPr>
          <p:nvPr/>
        </p:nvSpPr>
        <p:spPr bwMode="auto">
          <a:xfrm>
            <a:off x="3563938" y="249237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55349" name="AutoShape 53"/>
          <p:cNvSpPr>
            <a:spLocks noChangeArrowheads="1"/>
          </p:cNvSpPr>
          <p:nvPr/>
        </p:nvSpPr>
        <p:spPr bwMode="auto">
          <a:xfrm>
            <a:off x="4605338" y="2254250"/>
            <a:ext cx="358775" cy="433388"/>
          </a:xfrm>
          <a:prstGeom prst="foldedCorner">
            <a:avLst>
              <a:gd name="adj" fmla="val 2713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46" name="AutoShape 50"/>
          <p:cNvSpPr>
            <a:spLocks noChangeArrowheads="1"/>
          </p:cNvSpPr>
          <p:nvPr/>
        </p:nvSpPr>
        <p:spPr bwMode="auto">
          <a:xfrm>
            <a:off x="900113" y="2274888"/>
            <a:ext cx="358775" cy="433387"/>
          </a:xfrm>
          <a:prstGeom prst="foldedCorner">
            <a:avLst>
              <a:gd name="adj" fmla="val 2713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53" name="AutoShape 57"/>
          <p:cNvSpPr>
            <a:spLocks noChangeArrowheads="1"/>
          </p:cNvSpPr>
          <p:nvPr/>
        </p:nvSpPr>
        <p:spPr bwMode="auto">
          <a:xfrm>
            <a:off x="3114675" y="2251075"/>
            <a:ext cx="358775" cy="433388"/>
          </a:xfrm>
          <a:prstGeom prst="foldedCorner">
            <a:avLst>
              <a:gd name="adj" fmla="val 2713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59" name="AutoShape 63"/>
          <p:cNvSpPr>
            <a:spLocks noChangeArrowheads="1"/>
          </p:cNvSpPr>
          <p:nvPr/>
        </p:nvSpPr>
        <p:spPr bwMode="auto">
          <a:xfrm>
            <a:off x="4573588" y="3643313"/>
            <a:ext cx="358775" cy="433387"/>
          </a:xfrm>
          <a:prstGeom prst="foldedCorner">
            <a:avLst>
              <a:gd name="adj" fmla="val 2713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60" name="AutoShape 64"/>
          <p:cNvSpPr>
            <a:spLocks noChangeArrowheads="1"/>
          </p:cNvSpPr>
          <p:nvPr/>
        </p:nvSpPr>
        <p:spPr bwMode="auto">
          <a:xfrm>
            <a:off x="958850" y="3813175"/>
            <a:ext cx="358775" cy="433388"/>
          </a:xfrm>
          <a:prstGeom prst="foldedCorner">
            <a:avLst>
              <a:gd name="adj" fmla="val 27130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61" name="AutoShape 65"/>
          <p:cNvSpPr>
            <a:spLocks noChangeArrowheads="1"/>
          </p:cNvSpPr>
          <p:nvPr/>
        </p:nvSpPr>
        <p:spPr bwMode="auto">
          <a:xfrm>
            <a:off x="3082925" y="3640138"/>
            <a:ext cx="358775" cy="433387"/>
          </a:xfrm>
          <a:prstGeom prst="foldedCorner">
            <a:avLst>
              <a:gd name="adj" fmla="val 2713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62" name="Line 66"/>
          <p:cNvSpPr>
            <a:spLocks noChangeShapeType="1"/>
          </p:cNvSpPr>
          <p:nvPr/>
        </p:nvSpPr>
        <p:spPr bwMode="auto">
          <a:xfrm>
            <a:off x="1357313" y="3908425"/>
            <a:ext cx="1728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55363" name="Line 67"/>
          <p:cNvSpPr>
            <a:spLocks noChangeShapeType="1"/>
          </p:cNvSpPr>
          <p:nvPr/>
        </p:nvSpPr>
        <p:spPr bwMode="auto">
          <a:xfrm>
            <a:off x="3568700" y="39084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55364" name="AutoShape 68"/>
          <p:cNvSpPr>
            <a:spLocks noChangeArrowheads="1"/>
          </p:cNvSpPr>
          <p:nvPr/>
        </p:nvSpPr>
        <p:spPr bwMode="auto">
          <a:xfrm>
            <a:off x="4676775" y="3779838"/>
            <a:ext cx="358775" cy="433387"/>
          </a:xfrm>
          <a:prstGeom prst="foldedCorner">
            <a:avLst>
              <a:gd name="adj" fmla="val 27130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66" name="AutoShape 70"/>
          <p:cNvSpPr>
            <a:spLocks noChangeArrowheads="1"/>
          </p:cNvSpPr>
          <p:nvPr/>
        </p:nvSpPr>
        <p:spPr bwMode="auto">
          <a:xfrm>
            <a:off x="3186113" y="3776663"/>
            <a:ext cx="358775" cy="433387"/>
          </a:xfrm>
          <a:prstGeom prst="foldedCorner">
            <a:avLst>
              <a:gd name="adj" fmla="val 27130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67" name="Line 71"/>
          <p:cNvSpPr>
            <a:spLocks noChangeShapeType="1"/>
          </p:cNvSpPr>
          <p:nvPr/>
        </p:nvSpPr>
        <p:spPr bwMode="auto">
          <a:xfrm>
            <a:off x="4787900" y="2771775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55369" name="Freeform 73"/>
          <p:cNvSpPr>
            <a:spLocks/>
          </p:cNvSpPr>
          <p:nvPr/>
        </p:nvSpPr>
        <p:spPr bwMode="auto">
          <a:xfrm>
            <a:off x="5076825" y="1844675"/>
            <a:ext cx="320675" cy="4105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2" y="0"/>
              </a:cxn>
              <a:cxn ang="0">
                <a:pos x="182" y="2586"/>
              </a:cxn>
            </a:cxnLst>
            <a:rect l="0" t="0" r="r" b="b"/>
            <a:pathLst>
              <a:path w="182" h="2586">
                <a:moveTo>
                  <a:pt x="0" y="0"/>
                </a:moveTo>
                <a:lnTo>
                  <a:pt x="182" y="0"/>
                </a:lnTo>
                <a:lnTo>
                  <a:pt x="182" y="258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55371" name="Text Box 75"/>
          <p:cNvSpPr txBox="1">
            <a:spLocks noChangeArrowheads="1"/>
          </p:cNvSpPr>
          <p:nvPr/>
        </p:nvSpPr>
        <p:spPr bwMode="auto">
          <a:xfrm>
            <a:off x="2843213" y="2852738"/>
            <a:ext cx="971550" cy="2841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1200"/>
              <a:t>2. Interview</a:t>
            </a:r>
          </a:p>
        </p:txBody>
      </p:sp>
      <p:sp>
        <p:nvSpPr>
          <p:cNvPr id="55372" name="Text Box 76"/>
          <p:cNvSpPr txBox="1">
            <a:spLocks noChangeArrowheads="1"/>
          </p:cNvSpPr>
          <p:nvPr/>
        </p:nvSpPr>
        <p:spPr bwMode="auto">
          <a:xfrm>
            <a:off x="611188" y="2852738"/>
            <a:ext cx="1312862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1200"/>
              <a:t>1.. Application</a:t>
            </a:r>
          </a:p>
          <a:p>
            <a:r>
              <a:rPr lang="en-US" altLang="ja-JP" sz="1200"/>
              <a:t>     with Photo ID</a:t>
            </a:r>
          </a:p>
        </p:txBody>
      </p:sp>
      <p:sp>
        <p:nvSpPr>
          <p:cNvPr id="55373" name="Text Box 77"/>
          <p:cNvSpPr txBox="1">
            <a:spLocks noChangeArrowheads="1"/>
          </p:cNvSpPr>
          <p:nvPr/>
        </p:nvSpPr>
        <p:spPr bwMode="auto">
          <a:xfrm>
            <a:off x="3132138" y="4365625"/>
            <a:ext cx="1809750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1200"/>
              <a:t>5. Return User  ID </a:t>
            </a:r>
          </a:p>
          <a:p>
            <a:r>
              <a:rPr lang="en-US" altLang="ja-JP" sz="1200"/>
              <a:t>     and  Initial Password</a:t>
            </a:r>
          </a:p>
        </p:txBody>
      </p:sp>
      <p:sp>
        <p:nvSpPr>
          <p:cNvPr id="55374" name="Text Box 78"/>
          <p:cNvSpPr txBox="1">
            <a:spLocks noChangeArrowheads="1"/>
          </p:cNvSpPr>
          <p:nvPr/>
        </p:nvSpPr>
        <p:spPr bwMode="auto">
          <a:xfrm>
            <a:off x="558800" y="4376738"/>
            <a:ext cx="1809750" cy="6492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1200"/>
              <a:t>6. Return User  ID </a:t>
            </a:r>
          </a:p>
          <a:p>
            <a:r>
              <a:rPr lang="en-US" altLang="ja-JP" sz="1200"/>
              <a:t>      and Initial Password</a:t>
            </a:r>
          </a:p>
          <a:p>
            <a:r>
              <a:rPr lang="en-US" altLang="ja-JP" sz="1200"/>
              <a:t>        to End User</a:t>
            </a:r>
          </a:p>
        </p:txBody>
      </p:sp>
      <p:sp>
        <p:nvSpPr>
          <p:cNvPr id="55375" name="Freeform 79"/>
          <p:cNvSpPr>
            <a:spLocks/>
          </p:cNvSpPr>
          <p:nvPr/>
        </p:nvSpPr>
        <p:spPr bwMode="auto">
          <a:xfrm>
            <a:off x="5080000" y="1989138"/>
            <a:ext cx="158750" cy="39608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2" y="0"/>
              </a:cxn>
              <a:cxn ang="0">
                <a:pos x="182" y="2586"/>
              </a:cxn>
            </a:cxnLst>
            <a:rect l="0" t="0" r="r" b="b"/>
            <a:pathLst>
              <a:path w="182" h="2586">
                <a:moveTo>
                  <a:pt x="0" y="0"/>
                </a:moveTo>
                <a:lnTo>
                  <a:pt x="182" y="0"/>
                </a:lnTo>
                <a:lnTo>
                  <a:pt x="182" y="258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55370" name="Text Box 74"/>
          <p:cNvSpPr txBox="1">
            <a:spLocks noChangeArrowheads="1"/>
          </p:cNvSpPr>
          <p:nvPr/>
        </p:nvSpPr>
        <p:spPr bwMode="auto">
          <a:xfrm>
            <a:off x="5292725" y="2636838"/>
            <a:ext cx="1292225" cy="2841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1200"/>
              <a:t>3. Register User</a:t>
            </a:r>
          </a:p>
        </p:txBody>
      </p:sp>
      <p:sp>
        <p:nvSpPr>
          <p:cNvPr id="55376" name="Text Box 80"/>
          <p:cNvSpPr txBox="1">
            <a:spLocks noChangeArrowheads="1"/>
          </p:cNvSpPr>
          <p:nvPr/>
        </p:nvSpPr>
        <p:spPr bwMode="auto">
          <a:xfrm>
            <a:off x="3335338" y="5038725"/>
            <a:ext cx="1716087" cy="2841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1200"/>
              <a:t>4. Get Initial Password</a:t>
            </a:r>
          </a:p>
        </p:txBody>
      </p:sp>
      <p:sp>
        <p:nvSpPr>
          <p:cNvPr id="55377" name="Freeform 81"/>
          <p:cNvSpPr>
            <a:spLocks/>
          </p:cNvSpPr>
          <p:nvPr/>
        </p:nvSpPr>
        <p:spPr bwMode="auto">
          <a:xfrm>
            <a:off x="107950" y="1844675"/>
            <a:ext cx="4824413" cy="4537075"/>
          </a:xfrm>
          <a:custGeom>
            <a:avLst/>
            <a:gdLst/>
            <a:ahLst/>
            <a:cxnLst>
              <a:cxn ang="0">
                <a:pos x="272" y="0"/>
              </a:cxn>
              <a:cxn ang="0">
                <a:pos x="0" y="0"/>
              </a:cxn>
              <a:cxn ang="0">
                <a:pos x="0" y="2767"/>
              </a:cxn>
              <a:cxn ang="0">
                <a:pos x="2994" y="2767"/>
              </a:cxn>
            </a:cxnLst>
            <a:rect l="0" t="0" r="r" b="b"/>
            <a:pathLst>
              <a:path w="2994" h="2767">
                <a:moveTo>
                  <a:pt x="272" y="0"/>
                </a:moveTo>
                <a:lnTo>
                  <a:pt x="0" y="0"/>
                </a:lnTo>
                <a:lnTo>
                  <a:pt x="0" y="2767"/>
                </a:lnTo>
                <a:lnTo>
                  <a:pt x="2994" y="2767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55378" name="Text Box 82"/>
          <p:cNvSpPr txBox="1">
            <a:spLocks noChangeArrowheads="1"/>
          </p:cNvSpPr>
          <p:nvPr/>
        </p:nvSpPr>
        <p:spPr bwMode="auto">
          <a:xfrm>
            <a:off x="241300" y="5157788"/>
            <a:ext cx="1603375" cy="2841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1200"/>
              <a:t>7. Change Password</a:t>
            </a:r>
          </a:p>
        </p:txBody>
      </p:sp>
      <p:sp>
        <p:nvSpPr>
          <p:cNvPr id="55380" name="Freeform 84"/>
          <p:cNvSpPr>
            <a:spLocks/>
          </p:cNvSpPr>
          <p:nvPr/>
        </p:nvSpPr>
        <p:spPr bwMode="auto">
          <a:xfrm>
            <a:off x="1547813" y="1916113"/>
            <a:ext cx="1439862" cy="433387"/>
          </a:xfrm>
          <a:custGeom>
            <a:avLst/>
            <a:gdLst/>
            <a:ahLst/>
            <a:cxnLst>
              <a:cxn ang="0">
                <a:pos x="907" y="273"/>
              </a:cxn>
              <a:cxn ang="0">
                <a:pos x="907" y="0"/>
              </a:cxn>
              <a:cxn ang="0">
                <a:pos x="0" y="0"/>
              </a:cxn>
            </a:cxnLst>
            <a:rect l="0" t="0" r="r" b="b"/>
            <a:pathLst>
              <a:path w="907" h="273">
                <a:moveTo>
                  <a:pt x="907" y="273"/>
                </a:moveTo>
                <a:lnTo>
                  <a:pt x="907" y="0"/>
                </a:ln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55381" name="Text Box 85"/>
          <p:cNvSpPr txBox="1">
            <a:spLocks noChangeArrowheads="1"/>
          </p:cNvSpPr>
          <p:nvPr/>
        </p:nvSpPr>
        <p:spPr bwMode="auto">
          <a:xfrm>
            <a:off x="1619250" y="1484313"/>
            <a:ext cx="1343025" cy="2841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1200"/>
              <a:t>Reject, If needed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2042</TotalTime>
  <Words>614</Words>
  <Application>Microsoft PowerPoint</Application>
  <PresentationFormat>画面に合わせる (4:3)</PresentationFormat>
  <Paragraphs>202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Arial</vt:lpstr>
      <vt:lpstr>ＭＳ Ｐゴシック</vt:lpstr>
      <vt:lpstr>ＭＳ Ｐ明朝</vt:lpstr>
      <vt:lpstr>Century</vt:lpstr>
      <vt:lpstr>ＭＳ 明朝</vt:lpstr>
      <vt:lpstr>標準デザイン</vt:lpstr>
      <vt:lpstr>KEK GRID CA updates</vt:lpstr>
      <vt:lpstr>Operation statistics </vt:lpstr>
      <vt:lpstr>Hardware replacement and operation changes </vt:lpstr>
      <vt:lpstr>Old  </vt:lpstr>
      <vt:lpstr>Organization Diagram from CP/CPS</vt:lpstr>
      <vt:lpstr>New </vt:lpstr>
      <vt:lpstr>CA Operation Role Assignment</vt:lpstr>
      <vt:lpstr>Operation Diagram</vt:lpstr>
      <vt:lpstr>New User Registration </vt:lpstr>
      <vt:lpstr>After User Registration  </vt:lpstr>
      <vt:lpstr>スライド 11</vt:lpstr>
      <vt:lpstr>User Support and How to handle irregular Request  </vt:lpstr>
      <vt:lpstr>External audit</vt:lpstr>
    </vt:vector>
  </TitlesOfParts>
  <Company>IBM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Kohki Ishikawa</dc:creator>
  <cp:lastModifiedBy>sasaki</cp:lastModifiedBy>
  <cp:revision>367</cp:revision>
  <dcterms:created xsi:type="dcterms:W3CDTF">2008-12-09T02:37:34Z</dcterms:created>
  <dcterms:modified xsi:type="dcterms:W3CDTF">2009-04-20T06:35:49Z</dcterms:modified>
</cp:coreProperties>
</file>