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404" r:id="rId3"/>
    <p:sldId id="405" r:id="rId4"/>
    <p:sldId id="406" r:id="rId5"/>
    <p:sldId id="407" r:id="rId6"/>
    <p:sldId id="408" r:id="rId7"/>
    <p:sldId id="383" r:id="rId8"/>
  </p:sldIdLst>
  <p:sldSz cx="9144000" cy="6858000" type="screen4x3"/>
  <p:notesSz cx="7099300" cy="10234613"/>
  <p:defaultTextStyle>
    <a:defPPr>
      <a:defRPr lang="es-ES"/>
    </a:defPPr>
    <a:lvl1pPr algn="ctr" rtl="0" fontAlgn="base">
      <a:spcBef>
        <a:spcPct val="0"/>
      </a:spcBef>
      <a:spcAft>
        <a:spcPct val="0"/>
      </a:spcAft>
      <a:defRPr sz="2000" kern="1200">
        <a:solidFill>
          <a:schemeClr val="tx1"/>
        </a:solidFill>
        <a:latin typeface="Verdana" pitchFamily="34" charset="0"/>
        <a:ea typeface="+mn-ea"/>
        <a:cs typeface="+mn-cs"/>
      </a:defRPr>
    </a:lvl1pPr>
    <a:lvl2pPr marL="457200" algn="ctr" rtl="0" fontAlgn="base">
      <a:spcBef>
        <a:spcPct val="0"/>
      </a:spcBef>
      <a:spcAft>
        <a:spcPct val="0"/>
      </a:spcAft>
      <a:defRPr sz="2000" kern="1200">
        <a:solidFill>
          <a:schemeClr val="tx1"/>
        </a:solidFill>
        <a:latin typeface="Verdana" pitchFamily="34" charset="0"/>
        <a:ea typeface="+mn-ea"/>
        <a:cs typeface="+mn-cs"/>
      </a:defRPr>
    </a:lvl2pPr>
    <a:lvl3pPr marL="914400" algn="ctr" rtl="0" fontAlgn="base">
      <a:spcBef>
        <a:spcPct val="0"/>
      </a:spcBef>
      <a:spcAft>
        <a:spcPct val="0"/>
      </a:spcAft>
      <a:defRPr sz="2000" kern="1200">
        <a:solidFill>
          <a:schemeClr val="tx1"/>
        </a:solidFill>
        <a:latin typeface="Verdana" pitchFamily="34" charset="0"/>
        <a:ea typeface="+mn-ea"/>
        <a:cs typeface="+mn-cs"/>
      </a:defRPr>
    </a:lvl3pPr>
    <a:lvl4pPr marL="1371600" algn="ctr" rtl="0" fontAlgn="base">
      <a:spcBef>
        <a:spcPct val="0"/>
      </a:spcBef>
      <a:spcAft>
        <a:spcPct val="0"/>
      </a:spcAft>
      <a:defRPr sz="2000" kern="1200">
        <a:solidFill>
          <a:schemeClr val="tx1"/>
        </a:solidFill>
        <a:latin typeface="Verdana" pitchFamily="34" charset="0"/>
        <a:ea typeface="+mn-ea"/>
        <a:cs typeface="+mn-cs"/>
      </a:defRPr>
    </a:lvl4pPr>
    <a:lvl5pPr marL="1828800" algn="ctr" rtl="0" fontAlgn="base">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FF0000"/>
    <a:srgbClr val="000099"/>
    <a:srgbClr val="FFFFFF"/>
    <a:srgbClr val="F8F8F8"/>
    <a:srgbClr val="000066"/>
    <a:srgbClr val="333399"/>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595" autoAdjust="0"/>
    <p:restoredTop sz="94737" autoAdjust="0"/>
  </p:normalViewPr>
  <p:slideViewPr>
    <p:cSldViewPr snapToGrid="0">
      <p:cViewPr varScale="1">
        <p:scale>
          <a:sx n="67" d="100"/>
          <a:sy n="67" d="100"/>
        </p:scale>
        <p:origin x="-64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3" name="Rectangle 3"/>
          <p:cNvSpPr>
            <a:spLocks noGrp="1" noChangeArrowheads="1"/>
          </p:cNvSpPr>
          <p:nvPr>
            <p:ph type="dt" sz="quarter" idx="1"/>
          </p:nvPr>
        </p:nvSpPr>
        <p:spPr bwMode="auto">
          <a:xfrm>
            <a:off x="4022725"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n-GB"/>
          </a:p>
        </p:txBody>
      </p:sp>
      <p:sp>
        <p:nvSpPr>
          <p:cNvPr id="92164" name="Rectangle 4"/>
          <p:cNvSpPr>
            <a:spLocks noGrp="1" noChangeArrowheads="1"/>
          </p:cNvSpPr>
          <p:nvPr>
            <p:ph type="ftr" sz="quarter" idx="2"/>
          </p:nvPr>
        </p:nvSpPr>
        <p:spPr bwMode="auto">
          <a:xfrm>
            <a:off x="0"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5" name="Rectangle 5"/>
          <p:cNvSpPr>
            <a:spLocks noGrp="1" noChangeArrowheads="1"/>
          </p:cNvSpPr>
          <p:nvPr>
            <p:ph type="sldNum" sz="quarter" idx="3"/>
          </p:nvPr>
        </p:nvSpPr>
        <p:spPr bwMode="auto">
          <a:xfrm>
            <a:off x="4022725"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5912416A-E282-4D53-A9AF-909C07926B84}"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47" name="Rectangle 3"/>
          <p:cNvSpPr>
            <a:spLocks noGrp="1" noChangeArrowheads="1"/>
          </p:cNvSpPr>
          <p:nvPr>
            <p:ph type="dt" idx="1"/>
          </p:nvPr>
        </p:nvSpPr>
        <p:spPr bwMode="auto">
          <a:xfrm>
            <a:off x="4024313" y="0"/>
            <a:ext cx="3074987"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s-ES"/>
          </a:p>
        </p:txBody>
      </p:sp>
      <p:sp>
        <p:nvSpPr>
          <p:cNvPr id="28676"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150" name="Rectangle 6"/>
          <p:cNvSpPr>
            <a:spLocks noGrp="1" noChangeArrowheads="1"/>
          </p:cNvSpPr>
          <p:nvPr>
            <p:ph type="ftr" sz="quarter" idx="4"/>
          </p:nvPr>
        </p:nvSpPr>
        <p:spPr bwMode="auto">
          <a:xfrm>
            <a:off x="0" y="9723438"/>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51" name="Rectangle 7"/>
          <p:cNvSpPr>
            <a:spLocks noGrp="1" noChangeArrowheads="1"/>
          </p:cNvSpPr>
          <p:nvPr>
            <p:ph type="sldNum" sz="quarter" idx="5"/>
          </p:nvPr>
        </p:nvSpPr>
        <p:spPr bwMode="auto">
          <a:xfrm>
            <a:off x="4024313" y="9723438"/>
            <a:ext cx="3074987"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F447CF99-B11B-4B28-BFA7-2EAF2FAF5264}" type="slidenum">
              <a:rPr lang="es-ES"/>
              <a:pPr>
                <a:defRPr/>
              </a:pPr>
              <a:t>‹#›</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F1D95D6-B770-4263-9F76-ECAE4A0A29CC}" type="slidenum">
              <a:rPr lang="es-ES" smtClean="0"/>
              <a:pPr/>
              <a:t>1</a:t>
            </a:fld>
            <a:endParaRPr lang="es-ES" smtClean="0"/>
          </a:p>
        </p:txBody>
      </p:sp>
      <p:sp>
        <p:nvSpPr>
          <p:cNvPr id="29699" name="Rectangle 2"/>
          <p:cNvSpPr>
            <a:spLocks noGrp="1" noRot="1" noChangeAspect="1" noChangeArrowheads="1" noTextEdit="1"/>
          </p:cNvSpPr>
          <p:nvPr>
            <p:ph type="sldImg"/>
          </p:nvPr>
        </p:nvSpPr>
        <p:spPr>
          <a:xfrm>
            <a:off x="993775" y="768350"/>
            <a:ext cx="5114925" cy="3836988"/>
          </a:xfrm>
          <a:solidFill>
            <a:srgbClr val="FFFFFF"/>
          </a:solidFill>
          <a:ln/>
        </p:spPr>
      </p:sp>
      <p:sp>
        <p:nvSpPr>
          <p:cNvPr id="29700" name="Rectangle 3"/>
          <p:cNvSpPr>
            <a:spLocks noGrp="1" noChangeArrowheads="1"/>
          </p:cNvSpPr>
          <p:nvPr>
            <p:ph type="body" idx="1"/>
          </p:nvPr>
        </p:nvSpPr>
        <p:spPr>
          <a:xfrm>
            <a:off x="944563" y="4859338"/>
            <a:ext cx="5208587" cy="4610100"/>
          </a:xfrm>
          <a:noFill/>
          <a:ln/>
        </p:spPr>
        <p:txBody>
          <a:bodyPr wrap="none" anchor="ct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14"/>
          <p:cNvSpPr>
            <a:spLocks noChangeArrowheads="1"/>
          </p:cNvSpPr>
          <p:nvPr/>
        </p:nvSpPr>
        <p:spPr bwMode="auto">
          <a:xfrm>
            <a:off x="0" y="0"/>
            <a:ext cx="9144000" cy="6858000"/>
          </a:xfrm>
          <a:prstGeom prst="rect">
            <a:avLst/>
          </a:prstGeom>
          <a:gradFill rotWithShape="0">
            <a:gsLst>
              <a:gs pos="0">
                <a:schemeClr val="hlink"/>
              </a:gs>
              <a:gs pos="100000">
                <a:srgbClr val="FFFFFF"/>
              </a:gs>
            </a:gsLst>
            <a:lin ang="5400000" scaled="1"/>
          </a:gradFill>
          <a:ln w="9525">
            <a:noFill/>
            <a:miter lim="800000"/>
            <a:headEnd/>
            <a:tailEnd/>
          </a:ln>
          <a:effectLst/>
        </p:spPr>
        <p:txBody>
          <a:bodyPr wrap="none" anchor="ctr"/>
          <a:lstStyle/>
          <a:p>
            <a:pPr>
              <a:defRPr/>
            </a:pPr>
            <a:endParaRPr lang="en-US"/>
          </a:p>
        </p:txBody>
      </p:sp>
      <p:pic>
        <p:nvPicPr>
          <p:cNvPr id="4" name="Picture 18" descr="eugridpma-02v03"/>
          <p:cNvPicPr>
            <a:picLocks noChangeAspect="1" noChangeArrowheads="1"/>
          </p:cNvPicPr>
          <p:nvPr/>
        </p:nvPicPr>
        <p:blipFill>
          <a:blip r:embed="rId2"/>
          <a:srcRect/>
          <a:stretch>
            <a:fillRect/>
          </a:stretch>
        </p:blipFill>
        <p:spPr bwMode="auto">
          <a:xfrm>
            <a:off x="1541463" y="550863"/>
            <a:ext cx="6024562" cy="2560637"/>
          </a:xfrm>
          <a:prstGeom prst="rect">
            <a:avLst/>
          </a:prstGeom>
          <a:noFill/>
          <a:ln w="9525">
            <a:noFill/>
            <a:miter lim="800000"/>
            <a:headEnd/>
            <a:tailEnd/>
          </a:ln>
        </p:spPr>
      </p:pic>
      <p:sp>
        <p:nvSpPr>
          <p:cNvPr id="4113" name="Rectangle 17"/>
          <p:cNvSpPr>
            <a:spLocks noGrp="1" noChangeArrowheads="1"/>
          </p:cNvSpPr>
          <p:nvPr>
            <p:ph type="ctrTitle" sz="quarter"/>
          </p:nvPr>
        </p:nvSpPr>
        <p:spPr>
          <a:xfrm>
            <a:off x="685800" y="3810000"/>
            <a:ext cx="7772400" cy="2514600"/>
          </a:xfrm>
          <a:noFill/>
        </p:spPr>
        <p:txBody>
          <a:bodyPr lIns="91440" tIns="45720" rIns="91440" bIns="45720"/>
          <a:lstStyle>
            <a:lvl1pPr algn="ctr">
              <a:defRPr sz="4000"/>
            </a:lvl1pPr>
          </a:lstStyle>
          <a:p>
            <a:r>
              <a:rPr lang="en-GB"/>
              <a:t>Haga clic para modificar el estilo de título del patrón</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2288" y="152400"/>
            <a:ext cx="2011362" cy="6311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152400"/>
            <a:ext cx="5881688" cy="6311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295400"/>
            <a:ext cx="3943350" cy="5168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33950" y="1295400"/>
            <a:ext cx="3944938" cy="5168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eugridpma.or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2057400"/>
          </a:xfrm>
          <a:prstGeom prst="rect">
            <a:avLst/>
          </a:prstGeom>
          <a:gradFill rotWithShape="0">
            <a:gsLst>
              <a:gs pos="0">
                <a:schemeClr val="hlink"/>
              </a:gs>
              <a:gs pos="100000">
                <a:srgbClr val="FFFFFF"/>
              </a:gs>
            </a:gsLst>
            <a:lin ang="5400000" scaled="1"/>
          </a:gradFill>
          <a:ln w="9525">
            <a:noFill/>
            <a:miter lim="800000"/>
            <a:headEnd/>
            <a:tailEnd/>
          </a:ln>
          <a:effectLst/>
        </p:spPr>
        <p:txBody>
          <a:bodyPr wrap="none" anchor="ctr"/>
          <a:lstStyle/>
          <a:p>
            <a:pPr>
              <a:defRPr/>
            </a:pPr>
            <a:endParaRPr lang="en-US"/>
          </a:p>
        </p:txBody>
      </p:sp>
      <p:pic>
        <p:nvPicPr>
          <p:cNvPr id="1027" name="Picture 20" descr="eugridpma-02v03trozo2"/>
          <p:cNvPicPr>
            <a:picLocks noChangeAspect="1" noChangeArrowheads="1"/>
          </p:cNvPicPr>
          <p:nvPr/>
        </p:nvPicPr>
        <p:blipFill>
          <a:blip r:embed="rId13"/>
          <a:srcRect/>
          <a:stretch>
            <a:fillRect/>
          </a:stretch>
        </p:blipFill>
        <p:spPr bwMode="auto">
          <a:xfrm>
            <a:off x="7267575" y="1905000"/>
            <a:ext cx="1876425" cy="4019550"/>
          </a:xfrm>
          <a:prstGeom prst="rect">
            <a:avLst/>
          </a:prstGeom>
          <a:noFill/>
          <a:ln w="9525">
            <a:noFill/>
            <a:miter lim="800000"/>
            <a:headEnd/>
            <a:tailEnd/>
          </a:ln>
        </p:spPr>
      </p:pic>
      <p:grpSp>
        <p:nvGrpSpPr>
          <p:cNvPr id="1028" name="Group 9"/>
          <p:cNvGrpSpPr>
            <a:grpSpLocks/>
          </p:cNvGrpSpPr>
          <p:nvPr/>
        </p:nvGrpSpPr>
        <p:grpSpPr bwMode="auto">
          <a:xfrm>
            <a:off x="5259388" y="6597650"/>
            <a:ext cx="3629025" cy="260350"/>
            <a:chOff x="3648" y="4156"/>
            <a:chExt cx="1951" cy="164"/>
          </a:xfrm>
        </p:grpSpPr>
        <p:sp>
          <p:nvSpPr>
            <p:cNvPr id="1034" name="AutoShape 10"/>
            <p:cNvSpPr>
              <a:spLocks noChangeArrowheads="1"/>
            </p:cNvSpPr>
            <p:nvPr/>
          </p:nvSpPr>
          <p:spPr bwMode="auto">
            <a:xfrm>
              <a:off x="3648" y="4156"/>
              <a:ext cx="1951" cy="164"/>
            </a:xfrm>
            <a:prstGeom prst="roundRect">
              <a:avLst>
                <a:gd name="adj" fmla="val 606"/>
              </a:avLst>
            </a:prstGeom>
            <a:noFill/>
            <a:ln w="9525">
              <a:noFill/>
              <a:round/>
              <a:headEnd/>
              <a:tailEnd/>
            </a:ln>
          </p:spPr>
          <p:txBody>
            <a:bodyPr wrap="none" anchor="ctr"/>
            <a:lstStyle/>
            <a:p>
              <a:pPr>
                <a:defRPr/>
              </a:pPr>
              <a:endParaRPr lang="en-US"/>
            </a:p>
          </p:txBody>
        </p:sp>
        <p:sp>
          <p:nvSpPr>
            <p:cNvPr id="1035" name="Text Box 11"/>
            <p:cNvSpPr txBox="1">
              <a:spLocks noChangeArrowheads="1"/>
            </p:cNvSpPr>
            <p:nvPr/>
          </p:nvSpPr>
          <p:spPr bwMode="auto">
            <a:xfrm>
              <a:off x="3648" y="4156"/>
              <a:ext cx="1951" cy="105"/>
            </a:xfrm>
            <a:prstGeom prst="rect">
              <a:avLst/>
            </a:prstGeom>
            <a:noFill/>
            <a:ln w="9525">
              <a:noFill/>
              <a:miter lim="800000"/>
              <a:headEnd/>
              <a:tailEnd/>
            </a:ln>
          </p:spPr>
          <p:txBody>
            <a:bodyPr lIns="0" tIns="0" rIns="0" bIns="0">
              <a:spAutoFit/>
            </a:bodyPr>
            <a:lstStyle/>
            <a:p>
              <a:pPr algn="r" eaLnBrk="0" hangingPunct="0">
                <a:lnSpc>
                  <a:spcPct val="91000"/>
                </a:lnSpc>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smtClean="0">
                  <a:solidFill>
                    <a:srgbClr val="8C8274"/>
                  </a:solidFill>
                  <a:latin typeface="Lucida Sans" pitchFamily="34" charset="0"/>
                </a:rPr>
                <a:t>OGF25 IGTF Work shop </a:t>
              </a:r>
              <a:r>
                <a:rPr lang="en-GB" sz="1200">
                  <a:solidFill>
                    <a:srgbClr val="8C8274"/>
                  </a:solidFill>
                  <a:latin typeface="Lucida Sans" pitchFamily="34" charset="0"/>
                </a:rPr>
                <a:t>– </a:t>
              </a:r>
              <a:r>
                <a:rPr lang="en-GB" sz="1200" smtClean="0">
                  <a:solidFill>
                    <a:srgbClr val="8C8274"/>
                  </a:solidFill>
                  <a:latin typeface="Lucida Sans" pitchFamily="34" charset="0"/>
                </a:rPr>
                <a:t>Mar 2009 </a:t>
              </a:r>
              <a:r>
                <a:rPr lang="en-GB" sz="1200" dirty="0">
                  <a:solidFill>
                    <a:srgbClr val="8C8274"/>
                  </a:solidFill>
                  <a:latin typeface="Lucida Sans" pitchFamily="34" charset="0"/>
                </a:rPr>
                <a:t>- </a:t>
              </a:r>
              <a:fld id="{6C7C44ED-0C97-4216-861F-F0541DDA0AD4}" type="slidenum">
                <a:rPr lang="en-GB" sz="1200">
                  <a:solidFill>
                    <a:srgbClr val="8C8274"/>
                  </a:solidFill>
                  <a:latin typeface="Lucida Sans" pitchFamily="34" charset="0"/>
                </a:rPr>
                <a:pPr algn="r" eaLnBrk="0" hangingPunct="0">
                  <a:lnSpc>
                    <a:spcPct val="91000"/>
                  </a:lnSpc>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lang="en-GB" sz="1200" dirty="0">
                <a:solidFill>
                  <a:srgbClr val="8C8274"/>
                </a:solidFill>
                <a:latin typeface="Lucida Sans" pitchFamily="34" charset="0"/>
              </a:endParaRPr>
            </a:p>
          </p:txBody>
        </p:sp>
      </p:grpSp>
      <p:grpSp>
        <p:nvGrpSpPr>
          <p:cNvPr id="1029" name="Group 12"/>
          <p:cNvGrpSpPr>
            <a:grpSpLocks/>
          </p:cNvGrpSpPr>
          <p:nvPr/>
        </p:nvGrpSpPr>
        <p:grpSpPr bwMode="auto">
          <a:xfrm>
            <a:off x="1219200" y="6596063"/>
            <a:ext cx="3886200" cy="261937"/>
            <a:chOff x="834" y="4155"/>
            <a:chExt cx="2766" cy="165"/>
          </a:xfrm>
        </p:grpSpPr>
        <p:sp>
          <p:nvSpPr>
            <p:cNvPr id="1037" name="AutoShape 13"/>
            <p:cNvSpPr>
              <a:spLocks noChangeArrowheads="1"/>
            </p:cNvSpPr>
            <p:nvPr/>
          </p:nvSpPr>
          <p:spPr bwMode="auto">
            <a:xfrm>
              <a:off x="834" y="4155"/>
              <a:ext cx="2766" cy="165"/>
            </a:xfrm>
            <a:prstGeom prst="roundRect">
              <a:avLst>
                <a:gd name="adj" fmla="val 606"/>
              </a:avLst>
            </a:prstGeom>
            <a:noFill/>
            <a:ln w="9525">
              <a:noFill/>
              <a:round/>
              <a:headEnd/>
              <a:tailEnd/>
            </a:ln>
          </p:spPr>
          <p:txBody>
            <a:bodyPr wrap="none" anchor="ctr"/>
            <a:lstStyle/>
            <a:p>
              <a:pPr>
                <a:defRPr/>
              </a:pPr>
              <a:endParaRPr lang="en-US"/>
            </a:p>
          </p:txBody>
        </p:sp>
        <p:sp>
          <p:nvSpPr>
            <p:cNvPr id="1038" name="Text Box 14"/>
            <p:cNvSpPr txBox="1">
              <a:spLocks noChangeArrowheads="1"/>
            </p:cNvSpPr>
            <p:nvPr/>
          </p:nvSpPr>
          <p:spPr bwMode="auto">
            <a:xfrm>
              <a:off x="834" y="4155"/>
              <a:ext cx="2766" cy="105"/>
            </a:xfrm>
            <a:prstGeom prst="rect">
              <a:avLst/>
            </a:prstGeom>
            <a:noFill/>
            <a:ln w="9525">
              <a:noFill/>
              <a:miter lim="800000"/>
              <a:headEnd/>
              <a:tailEnd/>
            </a:ln>
          </p:spPr>
          <p:txBody>
            <a:bodyPr lIns="0" tIns="0" rIns="0" bIns="0">
              <a:spAutoFit/>
            </a:bodyPr>
            <a:lstStyle/>
            <a:p>
              <a:pPr algn="l" eaLnBrk="0" hangingPunct="0">
                <a:lnSpc>
                  <a:spcPct val="91000"/>
                </a:lnSpc>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a:solidFill>
                    <a:srgbClr val="8C8274"/>
                  </a:solidFill>
                  <a:latin typeface="Lucida Sans" pitchFamily="34" charset="0"/>
                </a:rPr>
                <a:t>David </a:t>
              </a:r>
              <a:r>
                <a:rPr lang="en-GB" sz="1200" dirty="0" err="1">
                  <a:solidFill>
                    <a:srgbClr val="8C8274"/>
                  </a:solidFill>
                  <a:latin typeface="Lucida Sans" pitchFamily="34" charset="0"/>
                </a:rPr>
                <a:t>Groep</a:t>
              </a:r>
              <a:r>
                <a:rPr lang="en-GB" sz="1200" dirty="0">
                  <a:solidFill>
                    <a:srgbClr val="8C8274"/>
                  </a:solidFill>
                  <a:latin typeface="Lucida Sans" pitchFamily="34" charset="0"/>
                </a:rPr>
                <a:t> – davidg@eugridpma.org</a:t>
              </a:r>
              <a:endParaRPr lang="en-GB" sz="1200" dirty="0">
                <a:solidFill>
                  <a:srgbClr val="048284"/>
                </a:solidFill>
                <a:latin typeface="Lucida Sans" pitchFamily="34" charset="0"/>
                <a:hlinkClick r:id="rId14"/>
              </a:endParaRPr>
            </a:p>
          </p:txBody>
        </p:sp>
      </p:grpSp>
      <p:sp>
        <p:nvSpPr>
          <p:cNvPr id="1030" name="Rectangle 15"/>
          <p:cNvSpPr>
            <a:spLocks noGrp="1" noChangeArrowheads="1"/>
          </p:cNvSpPr>
          <p:nvPr>
            <p:ph type="title"/>
          </p:nvPr>
        </p:nvSpPr>
        <p:spPr bwMode="auto">
          <a:xfrm>
            <a:off x="838200" y="152400"/>
            <a:ext cx="8045450" cy="87947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31" name="Rectangle 16"/>
          <p:cNvSpPr>
            <a:spLocks noGrp="1" noChangeArrowheads="1"/>
          </p:cNvSpPr>
          <p:nvPr>
            <p:ph type="body" idx="1"/>
          </p:nvPr>
        </p:nvSpPr>
        <p:spPr bwMode="auto">
          <a:xfrm>
            <a:off x="838200" y="1295400"/>
            <a:ext cx="8040688" cy="5168900"/>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pic>
        <p:nvPicPr>
          <p:cNvPr id="2" name="Picture 21" descr="eugridpma-02v02"/>
          <p:cNvPicPr>
            <a:picLocks noChangeAspect="1" noChangeArrowheads="1"/>
          </p:cNvPicPr>
          <p:nvPr/>
        </p:nvPicPr>
        <p:blipFill>
          <a:blip r:embed="rId15"/>
          <a:srcRect/>
          <a:stretch>
            <a:fillRect/>
          </a:stretch>
        </p:blipFill>
        <p:spPr bwMode="auto">
          <a:xfrm>
            <a:off x="76200" y="6356350"/>
            <a:ext cx="990600" cy="4270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ransition spd="med"/>
  <p:hf hdr="0" ftr="0" dt="0"/>
  <p:txStyles>
    <p:titleStyle>
      <a:lvl1pPr algn="l" rtl="0" eaLnBrk="0" fontAlgn="base" hangingPunct="0">
        <a:spcBef>
          <a:spcPct val="0"/>
        </a:spcBef>
        <a:spcAft>
          <a:spcPct val="0"/>
        </a:spcAft>
        <a:defRPr sz="3000" b="1">
          <a:solidFill>
            <a:srgbClr val="000066"/>
          </a:solidFill>
          <a:latin typeface="+mj-lt"/>
          <a:ea typeface="+mj-ea"/>
          <a:cs typeface="+mj-cs"/>
        </a:defRPr>
      </a:lvl1pPr>
      <a:lvl2pPr algn="l" rtl="0" eaLnBrk="0" fontAlgn="base" hangingPunct="0">
        <a:spcBef>
          <a:spcPct val="0"/>
        </a:spcBef>
        <a:spcAft>
          <a:spcPct val="0"/>
        </a:spcAft>
        <a:defRPr sz="3000" b="1">
          <a:solidFill>
            <a:srgbClr val="000066"/>
          </a:solidFill>
          <a:latin typeface="Lucida Sans" pitchFamily="34" charset="0"/>
        </a:defRPr>
      </a:lvl2pPr>
      <a:lvl3pPr algn="l" rtl="0" eaLnBrk="0" fontAlgn="base" hangingPunct="0">
        <a:spcBef>
          <a:spcPct val="0"/>
        </a:spcBef>
        <a:spcAft>
          <a:spcPct val="0"/>
        </a:spcAft>
        <a:defRPr sz="3000" b="1">
          <a:solidFill>
            <a:srgbClr val="000066"/>
          </a:solidFill>
          <a:latin typeface="Lucida Sans" pitchFamily="34" charset="0"/>
        </a:defRPr>
      </a:lvl3pPr>
      <a:lvl4pPr algn="l" rtl="0" eaLnBrk="0" fontAlgn="base" hangingPunct="0">
        <a:spcBef>
          <a:spcPct val="0"/>
        </a:spcBef>
        <a:spcAft>
          <a:spcPct val="0"/>
        </a:spcAft>
        <a:defRPr sz="3000" b="1">
          <a:solidFill>
            <a:srgbClr val="000066"/>
          </a:solidFill>
          <a:latin typeface="Lucida Sans" pitchFamily="34" charset="0"/>
        </a:defRPr>
      </a:lvl4pPr>
      <a:lvl5pPr algn="l" rtl="0" eaLnBrk="0" fontAlgn="base" hangingPunct="0">
        <a:spcBef>
          <a:spcPct val="0"/>
        </a:spcBef>
        <a:spcAft>
          <a:spcPct val="0"/>
        </a:spcAft>
        <a:defRPr sz="3000" b="1">
          <a:solidFill>
            <a:srgbClr val="000066"/>
          </a:solidFill>
          <a:latin typeface="Lucida Sans" pitchFamily="34" charset="0"/>
        </a:defRPr>
      </a:lvl5pPr>
      <a:lvl6pPr marL="457200" algn="l" rtl="0" fontAlgn="base">
        <a:spcBef>
          <a:spcPct val="0"/>
        </a:spcBef>
        <a:spcAft>
          <a:spcPct val="0"/>
        </a:spcAft>
        <a:defRPr sz="3000" b="1">
          <a:solidFill>
            <a:srgbClr val="000066"/>
          </a:solidFill>
          <a:latin typeface="Lucida Sans" pitchFamily="34" charset="0"/>
        </a:defRPr>
      </a:lvl6pPr>
      <a:lvl7pPr marL="914400" algn="l" rtl="0" fontAlgn="base">
        <a:spcBef>
          <a:spcPct val="0"/>
        </a:spcBef>
        <a:spcAft>
          <a:spcPct val="0"/>
        </a:spcAft>
        <a:defRPr sz="3000" b="1">
          <a:solidFill>
            <a:srgbClr val="000066"/>
          </a:solidFill>
          <a:latin typeface="Lucida Sans" pitchFamily="34" charset="0"/>
        </a:defRPr>
      </a:lvl7pPr>
      <a:lvl8pPr marL="1371600" algn="l" rtl="0" fontAlgn="base">
        <a:spcBef>
          <a:spcPct val="0"/>
        </a:spcBef>
        <a:spcAft>
          <a:spcPct val="0"/>
        </a:spcAft>
        <a:defRPr sz="3000" b="1">
          <a:solidFill>
            <a:srgbClr val="000066"/>
          </a:solidFill>
          <a:latin typeface="Lucida Sans" pitchFamily="34" charset="0"/>
        </a:defRPr>
      </a:lvl8pPr>
      <a:lvl9pPr marL="1828800" algn="l" rtl="0" fontAlgn="base">
        <a:spcBef>
          <a:spcPct val="0"/>
        </a:spcBef>
        <a:spcAft>
          <a:spcPct val="0"/>
        </a:spcAft>
        <a:defRPr sz="3000" b="1">
          <a:solidFill>
            <a:srgbClr val="000066"/>
          </a:solidFill>
          <a:latin typeface="Lucida Sans" pitchFamily="34" charset="0"/>
        </a:defRPr>
      </a:lvl9pPr>
    </p:titleStyle>
    <p:bodyStyle>
      <a:lvl1pPr marL="342900" indent="-342900" algn="l" rtl="0" eaLnBrk="0" fontAlgn="base" hangingPunct="0">
        <a:spcBef>
          <a:spcPct val="20000"/>
        </a:spcBef>
        <a:spcAft>
          <a:spcPct val="0"/>
        </a:spcAft>
        <a:buFont typeface="Symbol" pitchFamily="18" charset="2"/>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lr>
          <a:schemeClr val="bg2"/>
        </a:buClr>
        <a:buFont typeface="Symbol" pitchFamily="18" charset="2"/>
        <a:buChar char="·"/>
        <a:defRPr sz="2000">
          <a:solidFill>
            <a:srgbClr val="000066"/>
          </a:solidFill>
          <a:latin typeface="+mn-lt"/>
        </a:defRPr>
      </a:lvl2pPr>
      <a:lvl3pPr marL="1143000" indent="-228600" algn="l" rtl="0" eaLnBrk="0" fontAlgn="base" hangingPunct="0">
        <a:spcBef>
          <a:spcPct val="20000"/>
        </a:spcBef>
        <a:spcAft>
          <a:spcPct val="0"/>
        </a:spcAft>
        <a:buFont typeface="Symbol" pitchFamily="18" charset="2"/>
        <a:buChar char="·"/>
        <a:defRPr sz="2400">
          <a:solidFill>
            <a:srgbClr val="000066"/>
          </a:solidFill>
          <a:latin typeface="+mn-lt"/>
        </a:defRPr>
      </a:lvl3pPr>
      <a:lvl4pPr marL="1600200" indent="-228600" algn="l" rtl="0" eaLnBrk="0" fontAlgn="base" hangingPunct="0">
        <a:spcBef>
          <a:spcPct val="20000"/>
        </a:spcBef>
        <a:spcAft>
          <a:spcPct val="0"/>
        </a:spcAft>
        <a:buClr>
          <a:schemeClr val="bg2"/>
        </a:buClr>
        <a:buFont typeface="Symbol" pitchFamily="18" charset="2"/>
        <a:buChar char="·"/>
        <a:defRPr sz="1600">
          <a:solidFill>
            <a:srgbClr val="000066"/>
          </a:solidFill>
          <a:latin typeface="+mn-lt"/>
        </a:defRPr>
      </a:lvl4pPr>
      <a:lvl5pPr marL="2057400" indent="-228600" algn="l" rtl="0" eaLnBrk="0" fontAlgn="base" hangingPunct="0">
        <a:spcBef>
          <a:spcPct val="20000"/>
        </a:spcBef>
        <a:spcAft>
          <a:spcPct val="0"/>
        </a:spcAft>
        <a:buFont typeface="Symbol" pitchFamily="18" charset="2"/>
        <a:buChar char="·"/>
        <a:defRPr sz="1600">
          <a:solidFill>
            <a:srgbClr val="000066"/>
          </a:solidFill>
          <a:latin typeface="+mn-lt"/>
        </a:defRPr>
      </a:lvl5pPr>
      <a:lvl6pPr marL="2514600" indent="-228600" algn="l" rtl="0" fontAlgn="base">
        <a:spcBef>
          <a:spcPct val="20000"/>
        </a:spcBef>
        <a:spcAft>
          <a:spcPct val="0"/>
        </a:spcAft>
        <a:buFont typeface="Symbol" pitchFamily="18" charset="2"/>
        <a:buChar char="·"/>
        <a:defRPr sz="1600">
          <a:solidFill>
            <a:srgbClr val="000066"/>
          </a:solidFill>
          <a:latin typeface="+mn-lt"/>
        </a:defRPr>
      </a:lvl6pPr>
      <a:lvl7pPr marL="2971800" indent="-228600" algn="l" rtl="0" fontAlgn="base">
        <a:spcBef>
          <a:spcPct val="20000"/>
        </a:spcBef>
        <a:spcAft>
          <a:spcPct val="0"/>
        </a:spcAft>
        <a:buFont typeface="Symbol" pitchFamily="18" charset="2"/>
        <a:buChar char="·"/>
        <a:defRPr sz="1600">
          <a:solidFill>
            <a:srgbClr val="000066"/>
          </a:solidFill>
          <a:latin typeface="+mn-lt"/>
        </a:defRPr>
      </a:lvl7pPr>
      <a:lvl8pPr marL="3429000" indent="-228600" algn="l" rtl="0" fontAlgn="base">
        <a:spcBef>
          <a:spcPct val="20000"/>
        </a:spcBef>
        <a:spcAft>
          <a:spcPct val="0"/>
        </a:spcAft>
        <a:buFont typeface="Symbol" pitchFamily="18" charset="2"/>
        <a:buChar char="·"/>
        <a:defRPr sz="1600">
          <a:solidFill>
            <a:srgbClr val="000066"/>
          </a:solidFill>
          <a:latin typeface="+mn-lt"/>
        </a:defRPr>
      </a:lvl8pPr>
      <a:lvl9pPr marL="3886200" indent="-228600" algn="l" rtl="0" fontAlgn="base">
        <a:spcBef>
          <a:spcPct val="20000"/>
        </a:spcBef>
        <a:spcAft>
          <a:spcPct val="0"/>
        </a:spcAft>
        <a:buFont typeface="Symbol" pitchFamily="18" charset="2"/>
        <a:buChar char="·"/>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555625" y="3376613"/>
            <a:ext cx="8067675" cy="3128962"/>
          </a:xfrm>
        </p:spPr>
        <p:txBody>
          <a:bodyPr/>
          <a:lstStyle/>
          <a:p>
            <a:pPr eaLnBrk="1" hangingPunct="1"/>
            <a:r>
              <a:rPr lang="en-US" dirty="0" smtClean="0">
                <a:solidFill>
                  <a:srgbClr val="990000"/>
                </a:solidFill>
              </a:rPr>
              <a:t>Proposal for Namespace Assignment Policy in the IGTF</a:t>
            </a:r>
            <a:r>
              <a:rPr lang="en-US" dirty="0" smtClean="0"/>
              <a:t/>
            </a:r>
            <a:br>
              <a:rPr lang="en-US" dirty="0" smtClean="0"/>
            </a:br>
            <a:r>
              <a:rPr lang="en-US" dirty="0" smtClean="0"/>
              <a:t/>
            </a:r>
            <a:br>
              <a:rPr lang="en-US" dirty="0" smtClean="0"/>
            </a:br>
            <a:r>
              <a:rPr lang="en-US" sz="2000" dirty="0" smtClean="0"/>
              <a:t>David Groep, </a:t>
            </a:r>
            <a:r>
              <a:rPr lang="en-US" sz="2000" dirty="0" smtClean="0"/>
              <a:t>Apr </a:t>
            </a:r>
            <a:r>
              <a:rPr lang="en-US" sz="2000" dirty="0" smtClean="0"/>
              <a:t>20</a:t>
            </a:r>
            <a:r>
              <a:rPr lang="en-US" sz="2000" baseline="30000" dirty="0" smtClean="0"/>
              <a:t>nd</a:t>
            </a:r>
            <a:r>
              <a:rPr lang="en-US" sz="2000" dirty="0" smtClean="0"/>
              <a:t>, 2009</a:t>
            </a:r>
            <a:endParaRPr lang="en-GB" sz="1800" b="0" dirty="0" smtClean="0"/>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The IGTF Charter</a:t>
            </a:r>
          </a:p>
        </p:txBody>
      </p:sp>
      <p:sp>
        <p:nvSpPr>
          <p:cNvPr id="14339" name="Content Placeholder 2"/>
          <p:cNvSpPr>
            <a:spLocks noGrp="1"/>
          </p:cNvSpPr>
          <p:nvPr>
            <p:ph idx="1"/>
          </p:nvPr>
        </p:nvSpPr>
        <p:spPr/>
        <p:txBody>
          <a:bodyPr/>
          <a:lstStyle/>
          <a:p>
            <a:r>
              <a:rPr lang="en-US" dirty="0" smtClean="0"/>
              <a:t>Name uniqueness throughout the IGTF </a:t>
            </a:r>
            <a:br>
              <a:rPr lang="en-US" dirty="0" smtClean="0"/>
            </a:br>
            <a:r>
              <a:rPr lang="en-US" dirty="0" smtClean="0"/>
              <a:t>is anchored in the Charter</a:t>
            </a:r>
          </a:p>
          <a:p>
            <a:endParaRPr lang="en-US" dirty="0" smtClean="0"/>
          </a:p>
          <a:p>
            <a:r>
              <a:rPr lang="en-US" dirty="0" smtClean="0"/>
              <a:t>Current Charter assigns a namespace to an Authority, implying that the basic managed entity is a one single CA</a:t>
            </a:r>
            <a:br>
              <a:rPr lang="en-US" dirty="0" smtClean="0"/>
            </a:br>
            <a:r>
              <a:rPr lang="en-US" sz="2000" i="1" dirty="0" smtClean="0"/>
              <a:t/>
            </a:r>
            <a:br>
              <a:rPr lang="en-US" sz="2000" i="1" dirty="0" smtClean="0"/>
            </a:br>
            <a:r>
              <a:rPr lang="en-US" sz="2000" i="1" dirty="0" smtClean="0"/>
              <a:t>“On accreditation, a specific subject name space or set of subject name spaces is allocated to each authority. This name space must not overlap with any existing name space already assigned to an existing authority for any AP, assigned by any of the regional PMAs within the International Grid Trust Federation.”</a:t>
            </a:r>
            <a:endParaRPr lang="en-US" i="1" dirty="0" smtClean="0"/>
          </a:p>
          <a:p>
            <a:pPr lvl="1"/>
            <a:endParaRPr lang="en-US" dirty="0" smtClean="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this a problem or an asset?</a:t>
            </a:r>
            <a:endParaRPr lang="en-US" dirty="0"/>
          </a:p>
        </p:txBody>
      </p:sp>
      <p:sp>
        <p:nvSpPr>
          <p:cNvPr id="3" name="Content Placeholder 2"/>
          <p:cNvSpPr>
            <a:spLocks noGrp="1"/>
          </p:cNvSpPr>
          <p:nvPr>
            <p:ph idx="1"/>
          </p:nvPr>
        </p:nvSpPr>
        <p:spPr/>
        <p:txBody>
          <a:bodyPr/>
          <a:lstStyle/>
          <a:p>
            <a:r>
              <a:rPr lang="en-US" dirty="0" smtClean="0"/>
              <a:t>The answer is probably: both</a:t>
            </a:r>
          </a:p>
          <a:p>
            <a:r>
              <a:rPr lang="en-US" dirty="0" smtClean="0"/>
              <a:t>Always need to preserve binding to a single entity (changing that is obviously </a:t>
            </a:r>
            <a:r>
              <a:rPr lang="en-US" i="1" dirty="0" smtClean="0"/>
              <a:t>not</a:t>
            </a:r>
            <a:r>
              <a:rPr lang="en-US" dirty="0" smtClean="0"/>
              <a:t> to be changed)</a:t>
            </a:r>
          </a:p>
          <a:p>
            <a:r>
              <a:rPr lang="en-US" dirty="0" smtClean="0"/>
              <a:t>Pros of having it assigned to a single CA</a:t>
            </a:r>
          </a:p>
          <a:p>
            <a:pPr lvl="1"/>
            <a:r>
              <a:rPr lang="en-US" dirty="0" smtClean="0"/>
              <a:t>A DN in the logs would maps directly to a single CA. </a:t>
            </a:r>
          </a:p>
          <a:p>
            <a:pPr lvl="1"/>
            <a:r>
              <a:rPr lang="en-US" dirty="0" smtClean="0"/>
              <a:t>If a DN is associated with abuse, otherwise multiple certificates may need to be revoked across multiple CAs.</a:t>
            </a:r>
          </a:p>
          <a:p>
            <a:pPr lvl="1"/>
            <a:r>
              <a:rPr lang="en-US" dirty="0" smtClean="0"/>
              <a:t>If one of the CAs is compromised the suspicion is limited to that one CA. </a:t>
            </a:r>
          </a:p>
          <a:p>
            <a:pPr lvl="1"/>
            <a:r>
              <a:rPr lang="en-US" dirty="0" smtClean="0"/>
              <a:t>Can easily differentiate between </a:t>
            </a:r>
            <a:r>
              <a:rPr lang="en-US" dirty="0" err="1" smtClean="0"/>
              <a:t>Cas</a:t>
            </a:r>
            <a:r>
              <a:rPr lang="en-US" dirty="0" smtClean="0"/>
              <a:t> based on just names (e.g. in simplified VOMS, or when OIDs are not checked but </a:t>
            </a:r>
            <a:r>
              <a:rPr lang="en-US" dirty="0" err="1" smtClean="0"/>
              <a:t>LoA</a:t>
            </a:r>
            <a:r>
              <a:rPr lang="en-US" dirty="0" smtClean="0"/>
              <a:t> matters)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 for a change</a:t>
            </a:r>
            <a:endParaRPr lang="en-US" dirty="0"/>
          </a:p>
        </p:txBody>
      </p:sp>
      <p:sp>
        <p:nvSpPr>
          <p:cNvPr id="3" name="Content Placeholder 2"/>
          <p:cNvSpPr>
            <a:spLocks noGrp="1"/>
          </p:cNvSpPr>
          <p:nvPr>
            <p:ph idx="1"/>
          </p:nvPr>
        </p:nvSpPr>
        <p:spPr/>
        <p:txBody>
          <a:bodyPr/>
          <a:lstStyle/>
          <a:p>
            <a:r>
              <a:rPr lang="en-US" dirty="0" smtClean="0"/>
              <a:t>Pros of assigning namespaces to PMA members</a:t>
            </a:r>
          </a:p>
          <a:p>
            <a:pPr lvl="1"/>
            <a:r>
              <a:rPr lang="en-US" dirty="0" smtClean="0"/>
              <a:t>Simpler for users. They have a single DN from the Classic/MICS/SLCS. One entry in VOMS and grid-</a:t>
            </a:r>
            <a:r>
              <a:rPr lang="en-US" dirty="0" err="1" smtClean="0"/>
              <a:t>mapfiles</a:t>
            </a:r>
            <a:r>
              <a:rPr lang="en-US" dirty="0" smtClean="0"/>
              <a:t> rather than multiple.</a:t>
            </a:r>
          </a:p>
          <a:p>
            <a:pPr lvl="1"/>
            <a:r>
              <a:rPr lang="en-US" dirty="0" smtClean="0"/>
              <a:t>Allows users to "upgrade" from SLCS to MICS/Classic (for example), depending on their </a:t>
            </a:r>
            <a:r>
              <a:rPr lang="en-US" dirty="0" err="1" smtClean="0"/>
              <a:t>authN</a:t>
            </a:r>
            <a:r>
              <a:rPr lang="en-US" dirty="0" smtClean="0"/>
              <a:t> factors. </a:t>
            </a:r>
          </a:p>
          <a:p>
            <a:pPr lvl="1"/>
            <a:r>
              <a:rPr lang="en-US" dirty="0" smtClean="0"/>
              <a:t>Allows users to "downgrade" from MICS/Classic to SLCS (for example, if they're away from their computer and need a short-lived certificate). </a:t>
            </a:r>
          </a:p>
          <a:p>
            <a:pPr lvl="1"/>
            <a:r>
              <a:rPr lang="en-US" dirty="0" smtClean="0"/>
              <a:t>Simpler for system administrators. </a:t>
            </a:r>
          </a:p>
          <a:p>
            <a:pPr lvl="1"/>
            <a:r>
              <a:rPr lang="en-US" dirty="0" smtClean="0"/>
              <a:t>Allows CA roll-overs (already used here!)</a:t>
            </a:r>
            <a:endParaRPr lang="en-US"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Assigning to PMA members is Good</a:t>
            </a:r>
            <a:endParaRPr lang="en-US" dirty="0"/>
          </a:p>
        </p:txBody>
      </p:sp>
      <p:sp>
        <p:nvSpPr>
          <p:cNvPr id="3" name="Content Placeholder 2"/>
          <p:cNvSpPr>
            <a:spLocks noGrp="1"/>
          </p:cNvSpPr>
          <p:nvPr>
            <p:ph idx="1"/>
          </p:nvPr>
        </p:nvSpPr>
        <p:spPr/>
        <p:txBody>
          <a:bodyPr/>
          <a:lstStyle/>
          <a:p>
            <a:r>
              <a:rPr lang="en-US" dirty="0" smtClean="0"/>
              <a:t>Propose to change text in the Federation Doc to:</a:t>
            </a:r>
          </a:p>
          <a:p>
            <a:endParaRPr lang="en-US" dirty="0"/>
          </a:p>
        </p:txBody>
      </p:sp>
      <p:pic>
        <p:nvPicPr>
          <p:cNvPr id="3074" name="Picture 2"/>
          <p:cNvPicPr>
            <a:picLocks noChangeAspect="1" noChangeArrowheads="1"/>
          </p:cNvPicPr>
          <p:nvPr/>
        </p:nvPicPr>
        <p:blipFill>
          <a:blip r:embed="rId2"/>
          <a:srcRect/>
          <a:stretch>
            <a:fillRect/>
          </a:stretch>
        </p:blipFill>
        <p:spPr bwMode="auto">
          <a:xfrm>
            <a:off x="1" y="2421947"/>
            <a:ext cx="9144000" cy="2457450"/>
          </a:xfrm>
          <a:prstGeom prst="rect">
            <a:avLst/>
          </a:prstGeom>
          <a:noFill/>
          <a:ln w="9525">
            <a:noFill/>
            <a:miter lim="800000"/>
            <a:headEnd/>
            <a:tailEnd/>
          </a:ln>
          <a:effectLst/>
        </p:spPr>
      </p:pic>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line</a:t>
            </a:r>
            <a:endParaRPr lang="en-US" dirty="0"/>
          </a:p>
        </p:txBody>
      </p:sp>
      <p:sp>
        <p:nvSpPr>
          <p:cNvPr id="3" name="Content Placeholder 2"/>
          <p:cNvSpPr>
            <a:spLocks noGrp="1"/>
          </p:cNvSpPr>
          <p:nvPr>
            <p:ph idx="1"/>
          </p:nvPr>
        </p:nvSpPr>
        <p:spPr/>
        <p:txBody>
          <a:bodyPr/>
          <a:lstStyle/>
          <a:p>
            <a:r>
              <a:rPr lang="en-US" dirty="0" smtClean="0"/>
              <a:t>EUGridPMA proposes this change and approved it in their January 2009 meeting</a:t>
            </a:r>
            <a:br>
              <a:rPr lang="en-US" dirty="0" smtClean="0"/>
            </a:br>
            <a:r>
              <a:rPr lang="en-US" dirty="0" smtClean="0"/>
              <a:t>(minutes and proposal circulated to the IGTF)</a:t>
            </a:r>
          </a:p>
          <a:p>
            <a:r>
              <a:rPr lang="en-US" dirty="0" smtClean="0"/>
              <a:t>Presenting now to the IGTF</a:t>
            </a:r>
          </a:p>
          <a:p>
            <a:r>
              <a:rPr lang="en-US" dirty="0" smtClean="0"/>
              <a:t>Discussion proposed at </a:t>
            </a:r>
            <a:r>
              <a:rPr lang="en-US" dirty="0" err="1" smtClean="0"/>
              <a:t>APGridPMA</a:t>
            </a:r>
            <a:r>
              <a:rPr lang="en-US" dirty="0" smtClean="0"/>
              <a:t> and TAGPMA F2F meetings (April 2009)</a:t>
            </a:r>
          </a:p>
          <a:p>
            <a:r>
              <a:rPr lang="en-US" dirty="0" smtClean="0"/>
              <a:t>On acceptance: Agree in May at the IGTF meeting in Chapel Hill</a:t>
            </a:r>
            <a:endParaRPr lang="en-US"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ChangeArrowheads="1"/>
          </p:cNvSpPr>
          <p:nvPr/>
        </p:nvSpPr>
        <p:spPr bwMode="auto">
          <a:xfrm>
            <a:off x="638175" y="4059238"/>
            <a:ext cx="8040688" cy="2233612"/>
          </a:xfrm>
          <a:prstGeom prst="rect">
            <a:avLst/>
          </a:prstGeom>
          <a:noFill/>
          <a:ln w="9525">
            <a:noFill/>
            <a:miter lim="800000"/>
            <a:headEnd/>
            <a:tailEnd/>
          </a:ln>
        </p:spPr>
        <p:txBody>
          <a:bodyPr lIns="90000" tIns="46800" rIns="90000" bIns="46800"/>
          <a:lstStyle/>
          <a:p>
            <a:pPr>
              <a:spcBef>
                <a:spcPct val="20000"/>
              </a:spcBef>
              <a:buFont typeface="Symbol" pitchFamily="18" charset="2"/>
              <a:buNone/>
            </a:pPr>
            <a:endParaRPr lang="en-GB" dirty="0">
              <a:solidFill>
                <a:srgbClr val="000066"/>
              </a:solidFill>
              <a:latin typeface="Lucida Sans" pitchFamily="34" charset="0"/>
            </a:endParaRP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eugridpma">
  <a:themeElements>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ugridpma">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ugridpm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ugridpm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ugridpm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ugridp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ugridp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ugridp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D:\Home\davidg\Template\eugridpma.pot</Template>
  <TotalTime>64413</TotalTime>
  <Words>257</Words>
  <Application>Microsoft PowerPoint</Application>
  <PresentationFormat>On-screen Show (4:3)</PresentationFormat>
  <Paragraphs>28</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eugridpma</vt:lpstr>
      <vt:lpstr>Proposal for Namespace Assignment Policy in the IGTF  David Groep, Apr 20nd, 2009</vt:lpstr>
      <vt:lpstr>The IGTF Charter</vt:lpstr>
      <vt:lpstr>Is this a problem or an asset?</vt:lpstr>
      <vt:lpstr>Pro for a change</vt:lpstr>
      <vt:lpstr>Assigning to PMA members is Good</vt:lpstr>
      <vt:lpstr>Time line</vt:lpstr>
      <vt:lpstr>Slide 7</vt:lpstr>
    </vt:vector>
  </TitlesOfParts>
  <Company>NIKHEF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Grid Policy Management Authority</dc:title>
  <dc:creator>David Groep</dc:creator>
  <cp:lastModifiedBy>davidg</cp:lastModifiedBy>
  <cp:revision>472</cp:revision>
  <dcterms:created xsi:type="dcterms:W3CDTF">2004-04-13T08:36:56Z</dcterms:created>
  <dcterms:modified xsi:type="dcterms:W3CDTF">2009-04-18T09:44:27Z</dcterms:modified>
</cp:coreProperties>
</file>